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60" r:id="rId3"/>
    <p:sldId id="257" r:id="rId4"/>
    <p:sldId id="258" r:id="rId5"/>
    <p:sldId id="259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67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C6E30E-A9C4-47A6-9B47-A5D3C6E8E7F2}" type="datetimeFigureOut">
              <a:rPr lang="ru-RU" smtClean="0"/>
              <a:pPr/>
              <a:t>03.05.2011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D8143-4924-449B-A2E7-3FED176133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0"/>
            <a:ext cx="294497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Творческая</a:t>
            </a:r>
            <a:endParaRPr lang="ru-RU" sz="4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29058" y="0"/>
            <a:ext cx="331533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презентация</a:t>
            </a:r>
            <a:endParaRPr lang="ru-RU" sz="4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358082" y="0"/>
            <a:ext cx="78899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по</a:t>
            </a:r>
            <a:endParaRPr lang="ru-RU" sz="4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642918"/>
            <a:ext cx="198881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физике</a:t>
            </a:r>
            <a:endParaRPr lang="ru-RU" sz="4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6248" y="642918"/>
            <a:ext cx="134626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т</a:t>
            </a:r>
            <a:r>
              <a:rPr lang="ru-RU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ему</a:t>
            </a:r>
            <a:endParaRPr lang="ru-RU" sz="4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57554" y="642918"/>
            <a:ext cx="77136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на</a:t>
            </a:r>
            <a:endParaRPr lang="ru-RU" sz="4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86446" y="642918"/>
            <a:ext cx="199926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«ЗВУК»</a:t>
            </a:r>
            <a:endParaRPr lang="ru-RU" sz="4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00430" y="1857364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57224" y="2000240"/>
            <a:ext cx="287694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Выполнила: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43438" y="2000240"/>
            <a:ext cx="35019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Чурина Ксения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57224" y="2928934"/>
            <a:ext cx="18197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Школа: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43438" y="2928934"/>
            <a:ext cx="218341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ТСШ № 2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57224" y="3929066"/>
            <a:ext cx="156344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Класс: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86314" y="3929066"/>
            <a:ext cx="7040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10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57224" y="4929198"/>
            <a:ext cx="374615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Преподаватель: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86314" y="4929198"/>
            <a:ext cx="360066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Лапышева Л.И.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929058" y="6072206"/>
            <a:ext cx="12234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2011</a:t>
            </a:r>
            <a:endParaRPr lang="ru-RU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142852"/>
            <a:ext cx="6072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Познакомимся с</a:t>
            </a:r>
            <a:r>
              <a:rPr lang="ru-RU" sz="2000" dirty="0" smtClean="0"/>
              <a:t> 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акустическим резонансом.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 descr="coolestpictureillusion2fj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785794"/>
            <a:ext cx="1867105" cy="235745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 descr="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7863" y="1857364"/>
            <a:ext cx="2196137" cy="156225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2" name="Рисунок 11" descr="f080370c8c3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2857496"/>
            <a:ext cx="2714644" cy="382344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2844" y="714356"/>
            <a:ext cx="635798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Сам по себе</a:t>
            </a:r>
            <a:r>
              <a:rPr lang="ru-RU" sz="2000" b="1" dirty="0" smtClean="0"/>
              <a:t> 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резонанс - это отдача.</a:t>
            </a:r>
            <a:r>
              <a:rPr lang="ru-RU" sz="2000" dirty="0" smtClean="0"/>
              <a:t> 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 лат. "resono", франц. "resonance" - откликаюсь, издаю ответный звук. Употребляется как в прямом, так и переносном смысле в значениях: гул, отзвук, отголосок, ответная реакция. 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20" y="3714752"/>
            <a:ext cx="86439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Звук скрипичной струны слишком слаб, чтобы его можно было услышать на большом расстоянии, однако звук одной-единственной скрипки может наполнить огромный театральный зал.</a:t>
            </a:r>
          </a:p>
          <a:p>
            <a:endParaRPr lang="ru-RU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Это происходит потому, что звук скрипичных струн многократно усиливается корпусом скрипки вследствие</a:t>
            </a:r>
            <a:r>
              <a:rPr lang="ru-RU" sz="2000" dirty="0" smtClean="0"/>
              <a:t>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резонанса.</a:t>
            </a:r>
            <a:endParaRPr lang="ru-RU" sz="2000" dirty="0" smtClean="0"/>
          </a:p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Благодаря резонансу усиливаются звуки и других музыкальных инструментов.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1928802"/>
            <a:ext cx="53578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                                       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</a:t>
            </a:r>
            <a:r>
              <a:rPr lang="ru-RU" sz="2000" dirty="0" smtClean="0"/>
              <a:t> 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музыке – </a:t>
            </a:r>
          </a:p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звонкость инструмента. 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2214554"/>
            <a:ext cx="88583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                            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</a:t>
            </a:r>
            <a:r>
              <a:rPr lang="ru-RU" sz="2000" dirty="0" smtClean="0"/>
              <a:t> 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физике - явление </a:t>
            </a:r>
          </a:p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усиления колебаний (в том числе звуковых) в </a:t>
            </a:r>
          </a:p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колебательной системе.</a:t>
            </a:r>
            <a:endParaRPr lang="ru-RU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357166"/>
            <a:ext cx="6072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 чему же равна скорость звука?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728" y="928670"/>
            <a:ext cx="7572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 всех ли средах распространяется звук?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688" y="1785926"/>
            <a:ext cx="88583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cs typeface="Times New Roman" pitchFamily="18" charset="0"/>
              </a:rPr>
              <a:t>    </a:t>
            </a:r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Известно, что во время грозы мы сначала видим вспышку молнии</a:t>
            </a:r>
            <a:endParaRPr lang="ru-RU" sz="2000" dirty="0"/>
          </a:p>
        </p:txBody>
      </p:sp>
      <p:pic>
        <p:nvPicPr>
          <p:cNvPr id="5" name="Рисунок 4" descr="ph0579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928934"/>
            <a:ext cx="3735867" cy="242889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85688" y="5857892"/>
            <a:ext cx="8858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    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Это запаздывание возникает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из-за того, что скорость звука в воздухе значительно меньше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скорости света,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идущего от молнии.</a:t>
            </a:r>
            <a:endParaRPr lang="ru-RU" dirty="0"/>
          </a:p>
        </p:txBody>
      </p:sp>
      <p:pic>
        <p:nvPicPr>
          <p:cNvPr id="7" name="Рисунок 6" descr="thunder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2928934"/>
            <a:ext cx="3762283" cy="242889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428728" y="2143116"/>
            <a:ext cx="67151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и лишь через некоторое время слышим раскаты грома. </a:t>
            </a:r>
            <a:endParaRPr lang="ru-RU" sz="2000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65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78619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TextBox 1"/>
          <p:cNvSpPr txBox="1"/>
          <p:nvPr/>
        </p:nvSpPr>
        <p:spPr>
          <a:xfrm>
            <a:off x="2357422" y="214290"/>
            <a:ext cx="4143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Скорость звука в воздухе</a:t>
            </a:r>
            <a:endParaRPr lang="ru-R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785794"/>
            <a:ext cx="7143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06375">
              <a:spcBef>
                <a:spcPct val="0"/>
              </a:spcBef>
            </a:pPr>
            <a:r>
              <a:rPr lang="en-US" b="1" dirty="0" smtClean="0">
                <a:cs typeface="Times New Roman" pitchFamily="18" charset="0"/>
              </a:rPr>
              <a:t>Скорость звука в воздухе впервые была измерена в 1636 г. французским ученым М. Мерсенном.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indent="206375" eaLnBrk="0" hangingPunct="0">
              <a:spcBef>
                <a:spcPct val="0"/>
              </a:spcBef>
            </a:pPr>
            <a:r>
              <a:rPr lang="en-US" b="1" dirty="0" smtClean="0">
                <a:cs typeface="Times New Roman" pitchFamily="18" charset="0"/>
              </a:rPr>
              <a:t>Скорость звука зависит от температуры среды: с увеличением температуры воздуха она возрастает, а с уменьшением — убывает. При 0°С скорость звука в воздухе составляет 331 м/с.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indent="206375" eaLnBrk="0" hangingPunct="0">
              <a:spcBef>
                <a:spcPct val="0"/>
              </a:spcBef>
            </a:pPr>
            <a:r>
              <a:rPr lang="en-US" b="1" dirty="0" smtClean="0">
                <a:cs typeface="Times New Roman" pitchFamily="18" charset="0"/>
              </a:rPr>
              <a:t>В разных газах звук распространяется с разной скоростью. Чем больше масса молекул газа, тем меньше скорость звука в нем. Так, при температуре 0 °С скорость звука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mersen_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2330" y="928670"/>
            <a:ext cx="1762953" cy="235840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 descr="Копия 65318433_1287118984_a7d16f9853933ba0119c76e5bd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4143380"/>
            <a:ext cx="2514442" cy="246068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928662" y="4286256"/>
            <a:ext cx="1380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cs typeface="Times New Roman" pitchFamily="18" charset="0"/>
              </a:rPr>
              <a:t>в водороде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71538" y="6000768"/>
            <a:ext cx="1066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cs typeface="Times New Roman" pitchFamily="18" charset="0"/>
              </a:rPr>
              <a:t>1284 м/с</a:t>
            </a:r>
            <a:endParaRPr lang="ru-RU" dirty="0"/>
          </a:p>
        </p:txBody>
      </p:sp>
      <p:pic>
        <p:nvPicPr>
          <p:cNvPr id="10" name="Рисунок 9" descr="HI-Ukrotitel-sharik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6182" y="4214818"/>
            <a:ext cx="1768092" cy="235745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4286248" y="4286256"/>
            <a:ext cx="973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в гелии 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6248" y="6143644"/>
            <a:ext cx="949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965 м/с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3" name="Рисунок 12" descr="96fd976475867a9bfef58f12100a26b902de5930_42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9388" y="4143380"/>
            <a:ext cx="2414576" cy="241457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4" name="Рисунок 13" descr="photos0-800x600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43768" y="4929198"/>
            <a:ext cx="1142976" cy="85723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7000892" y="4286256"/>
            <a:ext cx="1477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cs typeface="Times New Roman" pitchFamily="18" charset="0"/>
              </a:rPr>
              <a:t>в кислороде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215206" y="6000768"/>
            <a:ext cx="949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cs typeface="Times New Roman" pitchFamily="18" charset="0"/>
              </a:rPr>
              <a:t>316 м/с</a:t>
            </a:r>
            <a:endParaRPr lang="ru-RU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11" grpId="0"/>
      <p:bldP spid="12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10-09-22_12-58-25_99132761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78152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28860" y="142852"/>
            <a:ext cx="36141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Скорость звука в воде</a:t>
            </a:r>
            <a:endParaRPr lang="ru-R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Рисунок 5" descr="_296420cb88ec31920fce26f26742e4c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6598" y="571480"/>
            <a:ext cx="2547402" cy="328614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42844" y="785794"/>
            <a:ext cx="64294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b="1" dirty="0" smtClean="0">
                <a:cs typeface="Times New Roman" pitchFamily="18" charset="0"/>
              </a:rPr>
              <a:t>   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Скорость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звука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 в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воде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была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измерена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 в 1826 г. Ж.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Колладоном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 и Я.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Штурмом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.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пы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 проводили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на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Женевском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озер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в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Швейцари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и.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На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одной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лодке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поджигали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порох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 и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одновременно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ударяли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 в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колокол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,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опущенный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 в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воду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.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Звук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этого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колокола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 с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помощью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специального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рупора также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,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опущенного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в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воду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,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улавливался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на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другой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лодке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,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которая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находилась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на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расстоянии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 14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км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от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первой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.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По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интервалу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времени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между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вспышкой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света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 и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приходом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звукового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сигнала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определили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скорость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звука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 в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воде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.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При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температуре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8 °С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она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 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примерно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1440 м/с.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768" y="3429000"/>
            <a:ext cx="1476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Ж. Колладон</a:t>
            </a:r>
            <a:endParaRPr lang="ru-RU" dirty="0"/>
          </a:p>
        </p:txBody>
      </p:sp>
      <p:pic>
        <p:nvPicPr>
          <p:cNvPr id="8" name="Рисунок 7" descr="image05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4357694"/>
            <a:ext cx="2643206" cy="232568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Рисунок 8" descr="screen-shot-2010-08-08-at-10-42-05-a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0364" y="4429132"/>
            <a:ext cx="2833832" cy="226971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1" name="TextBox 10"/>
          <p:cNvSpPr txBox="1"/>
          <p:nvPr/>
        </p:nvSpPr>
        <p:spPr>
          <a:xfrm>
            <a:off x="2357422" y="3857628"/>
            <a:ext cx="4572032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chemeClr val="accent3"/>
                </a:solidFill>
              </a:rPr>
              <a:t>Скорости звука других веществ: например,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28662" y="4429132"/>
            <a:ext cx="908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</a:pP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Железо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928662" y="6286520"/>
            <a:ext cx="1016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5850 м/с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643306" y="4500570"/>
            <a:ext cx="15281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</a:pP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Морская вода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286248" y="6215082"/>
            <a:ext cx="1027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1530 м/с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9" name="Рисунок 18" descr="ukrain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1458" y="4429132"/>
            <a:ext cx="2949698" cy="228601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0" name="Прямоугольник 19"/>
          <p:cNvSpPr/>
          <p:nvPr/>
        </p:nvSpPr>
        <p:spPr>
          <a:xfrm>
            <a:off x="7072330" y="4500570"/>
            <a:ext cx="954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стали 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715140" y="6215082"/>
            <a:ext cx="1775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более 5000 м/с.</a:t>
            </a:r>
            <a:endParaRPr lang="ru-RU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" grpId="0"/>
      <p:bldP spid="12" grpId="0"/>
      <p:bldP spid="13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ar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"/>
            <a:ext cx="7500990" cy="6858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TextBox 2"/>
          <p:cNvSpPr txBox="1"/>
          <p:nvPr/>
        </p:nvSpPr>
        <p:spPr>
          <a:xfrm>
            <a:off x="1071538" y="571480"/>
            <a:ext cx="7072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Для распространения звука обязательно нужна какая-либо материальная среда, поддерживающая эти колебания.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1604" y="5357826"/>
            <a:ext cx="60722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вакууме звук распространяться не может, так как там нет никакой материальной среды.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14546" y="142852"/>
            <a:ext cx="5500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44" y="285728"/>
            <a:ext cx="8858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Мы уже говорили о частоте звуковых колебаний, воспринимаемых человеком, а вот у многих животных верхняя граница частоты воспринимаемого ими «звука» значительно выше, чем у человека: например, 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42844" y="5715016"/>
            <a:ext cx="885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Механические волны с частотой выше звукового диапазона называют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ультразвуком,</a:t>
            </a:r>
            <a:r>
              <a:rPr lang="ru-RU" sz="2000" b="1" cap="all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 с частотой ниже звукового диапазона –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инфразвуком.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 descr="539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857364"/>
            <a:ext cx="2676532" cy="316317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214414" y="2000240"/>
            <a:ext cx="917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 собак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14414" y="4572008"/>
            <a:ext cx="8021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60 кГц</a:t>
            </a:r>
            <a:endParaRPr lang="ru-RU" dirty="0"/>
          </a:p>
        </p:txBody>
      </p:sp>
      <p:pic>
        <p:nvPicPr>
          <p:cNvPr id="9" name="Рисунок 8" descr="ba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1857364"/>
            <a:ext cx="2397359" cy="314327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3428992" y="1928802"/>
            <a:ext cx="1931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 летучих мышей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000496" y="4500570"/>
            <a:ext cx="919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150 кГц</a:t>
            </a:r>
            <a:endParaRPr lang="ru-RU" dirty="0"/>
          </a:p>
        </p:txBody>
      </p:sp>
      <p:pic>
        <p:nvPicPr>
          <p:cNvPr id="14" name="Рисунок 13" descr="c337f137f07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446" y="1928802"/>
            <a:ext cx="3143271" cy="235745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6643702" y="2000240"/>
            <a:ext cx="1527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 дельфинов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929454" y="3786190"/>
            <a:ext cx="919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 кГц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715008" y="4286256"/>
            <a:ext cx="342899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Поэтому дельфины могут активно «беседовать» совершенно неслышно для человека.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6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5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7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77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770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4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6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  <p:bldP spid="12" grpId="0"/>
      <p:bldP spid="13" grpId="0"/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14290"/>
            <a:ext cx="8429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Ультразвук</a:t>
            </a:r>
            <a:r>
              <a:rPr lang="ru-RU" dirty="0" smtClean="0"/>
              <a:t>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– это упругие колебания и волны, частота которых выше 15-20 тыс. Гц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571480"/>
            <a:ext cx="850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Ультразвук также, как и любой другой звук может распространяться лишь в материальной среде.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42910" y="1214422"/>
            <a:ext cx="8143932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природе ультразвук встречается в составе многих естественных шумов: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49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857364"/>
            <a:ext cx="2643206" cy="198240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 descr="59038713_1273858073_a5fa933e56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4" y="1857364"/>
            <a:ext cx="2857518" cy="192882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Рисунок 8" descr="img_19333029_51_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88" y="2000240"/>
            <a:ext cx="1894988" cy="171451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Рисунок 9" descr="3352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24" y="3929066"/>
            <a:ext cx="3429024" cy="20211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Рисунок 10" descr="ad683d454e55dc28cfa5296edd1_prev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0562" y="3929066"/>
            <a:ext cx="3588797" cy="200026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2" name="TextBox 11"/>
          <p:cNvSpPr txBox="1"/>
          <p:nvPr/>
        </p:nvSpPr>
        <p:spPr>
          <a:xfrm>
            <a:off x="1357290" y="1928802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шуме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28728" y="3286124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ветра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43372" y="200024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водопада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29454" y="2071678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дождя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071538" y="4143380"/>
            <a:ext cx="3000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шуме гайки, перекатываемой морским прибоем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29190" y="4071942"/>
            <a:ext cx="2928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звуках, сопровождающих грозовые разряды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0034" y="6215082"/>
            <a:ext cx="821537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 также в мире животных, использующих его для эхолокации и общения.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6136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3143248"/>
            <a:ext cx="1863543" cy="192882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42844" y="142852"/>
            <a:ext cx="8858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Изучением</a:t>
            </a:r>
            <a:r>
              <a:rPr lang="ru-RU" dirty="0" smtClean="0">
                <a:latin typeface="Book Antiqua" pitchFamily="18" charset="0"/>
              </a:rPr>
              <a:t>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  <a:t>ультразвука</a:t>
            </a:r>
            <a:r>
              <a:rPr lang="ru-RU" dirty="0" smtClean="0">
                <a:latin typeface="Book Antiqua" pitchFamily="18" charset="0"/>
              </a:rPr>
              <a:t>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и его применением занимается большое количество различных институтов и лабораторий как в нашей стране, так и за рубежом.</a:t>
            </a:r>
            <a:endParaRPr lang="ru-RU" dirty="0">
              <a:latin typeface="+mj-lt"/>
            </a:endParaRPr>
          </a:p>
        </p:txBody>
      </p:sp>
      <p:pic>
        <p:nvPicPr>
          <p:cNvPr id="8" name="Picture 4" descr="ph02931j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2357430"/>
            <a:ext cx="2071702" cy="133658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42844" y="785794"/>
            <a:ext cx="885831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</a:t>
            </a:r>
            <a:r>
              <a:rPr lang="ru-RU" sz="1600" dirty="0" smtClean="0">
                <a:latin typeface="Book Antiqua" pitchFamily="18" charset="0"/>
              </a:rPr>
              <a:t>В настоящее время ультразвук широко применяется в различных сферах человеческой деятельности. Например, в микроэлектронике и полупроводниковой технике используется ультразвуковая приварка тонких проводников к напылённым металлическим плёнкам и непосредственно к полупроводникам. С помощью ультразвуковой сварки соединяют пластмассовые детали, полимерные плёнки, синтетические ткани и др. Ультразвук позволяет обрабатывать хрупкие детали (например, стекло, керамику), а также детали сложной конфигурации.</a:t>
            </a:r>
            <a:endParaRPr lang="ru-RU" sz="1600" dirty="0">
              <a:latin typeface="Book Antiqu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2643182"/>
            <a:ext cx="65722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Book Antiqua" pitchFamily="18" charset="0"/>
              </a:rPr>
              <a:t>     В промышленности  ультразвук используют для обнаружения дефектов в изделиях.</a:t>
            </a:r>
            <a:endParaRPr lang="ru-RU" sz="1600" dirty="0">
              <a:latin typeface="Book Antiqu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71638" y="3643314"/>
            <a:ext cx="70723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Book Antiqua" pitchFamily="18" charset="0"/>
              </a:rPr>
              <a:t>     В медицине при помощи ультразвука осуществляют сварку костей, обнаруживают опухоли, диагностируют различные заболевания. Ультразвуковое исследование внутренних органов (УЗИ) предпочитают сегодня рентгеновскому, поскольку оно безопаснее для организма.</a:t>
            </a:r>
            <a:endParaRPr lang="ru-RU" sz="1600" dirty="0">
              <a:latin typeface="Book Antiqua" pitchFamily="18" charset="0"/>
            </a:endParaRPr>
          </a:p>
        </p:txBody>
      </p:sp>
      <p:pic>
        <p:nvPicPr>
          <p:cNvPr id="10" name="Рисунок 9" descr="lnn5jceosxk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868" y="5072050"/>
            <a:ext cx="1760699" cy="178595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Рисунок 10" descr="tabl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7950" y="5257800"/>
            <a:ext cx="1673352" cy="16002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3" name="Рисунок 12" descr="FF00-147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910" y="5428119"/>
            <a:ext cx="2143140" cy="142988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85688" y="5072074"/>
            <a:ext cx="88583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      </a:t>
            </a:r>
            <a:r>
              <a:rPr lang="ru-RU" sz="1600" dirty="0" smtClean="0">
                <a:latin typeface="Book Antiqua" pitchFamily="18" charset="0"/>
              </a:rPr>
              <a:t>Биологическое действие ультразвука позволяет использовать его также для</a:t>
            </a:r>
            <a:endParaRPr lang="ru-RU" sz="1600" dirty="0">
              <a:latin typeface="Book Antiqu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000496" y="6357958"/>
            <a:ext cx="8803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молока</a:t>
            </a:r>
            <a:endParaRPr lang="ru-RU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500826" y="6215082"/>
            <a:ext cx="15055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лекарственных </a:t>
            </a:r>
          </a:p>
          <a:p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       веществ</a:t>
            </a:r>
            <a:endParaRPr lang="ru-RU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00100" y="6215082"/>
            <a:ext cx="14702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Book Antiqua" pitchFamily="18" charset="0"/>
              </a:rPr>
              <a:t> </a:t>
            </a:r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медицинских </a:t>
            </a:r>
          </a:p>
          <a:p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инструментов</a:t>
            </a:r>
            <a:endParaRPr lang="ru-RU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714744" y="6143644"/>
            <a:ext cx="15440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стерилизации</a:t>
            </a:r>
            <a:endParaRPr lang="ru-RU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14" grpId="0"/>
      <p:bldP spid="15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earth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714488"/>
            <a:ext cx="1500198" cy="235745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14282" y="142852"/>
            <a:ext cx="87154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Инфразвук</a:t>
            </a:r>
            <a:r>
              <a:rPr lang="ru-RU" sz="2000" dirty="0" smtClean="0"/>
              <a:t> 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упругие волны, аналогичные звуковым, но с частотами ниже области слышимых человеком частот, т.е. ниже 16 Гц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42844" y="928670"/>
            <a:ext cx="878687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</a:t>
            </a:r>
            <a:r>
              <a:rPr lang="ru-RU" sz="1600" dirty="0" smtClean="0">
                <a:latin typeface="Book Antiqua" pitchFamily="18" charset="0"/>
              </a:rPr>
              <a:t>Инфразвуковые колебания опасны для организма, т.к. они иногда вызывают резонанс внутренних органов. Человек не слышит этих колебаний ухом, но воспринимает их как неприятные ощущения.</a:t>
            </a:r>
            <a:endParaRPr lang="ru-RU" sz="1600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4480" y="1857364"/>
            <a:ext cx="72152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Book Antiqua" pitchFamily="18" charset="0"/>
              </a:rPr>
              <a:t>   Инфразвуковые колебания</a:t>
            </a:r>
            <a:r>
              <a:rPr lang="ru-RU" sz="1600" dirty="0" smtClean="0"/>
              <a:t> </a:t>
            </a:r>
            <a:r>
              <a:rPr lang="ru-RU" sz="1600" dirty="0" smtClean="0">
                <a:latin typeface="Book Antiqua" pitchFamily="18" charset="0"/>
              </a:rPr>
              <a:t>содержатся в шуме атмосферы (леса, моря).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4071942"/>
            <a:ext cx="878687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Book Antiqua" pitchFamily="18" charset="0"/>
              </a:rPr>
              <a:t>   Для инфразвука характерно малое поглощение в различных средах вследствие чего инфразвуковые волны в воздухе, воде и в земной коре могут распространяться на очень далёкие расстояния. Это явление находит практическое применение при определении места сильных взрывов или положения стреляющего орудия. Распространение инфразвука на большие расстояния в море даёт возможность предсказания стихийного бедствия — цунами. Звуки взрывов, содержащие большое количество инфразвуковых частот, применяются для исследования верхних слоев атмосферы, свойств водной среды.</a:t>
            </a:r>
            <a:endParaRPr lang="ru-RU" sz="1600" dirty="0"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6000768"/>
            <a:ext cx="8786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Book Antiqua" pitchFamily="18" charset="0"/>
              </a:rPr>
              <a:t>   Возможно, эти колебания ощущаются некоторыми животными: известно, что собаки и кошки пытаются покинуть дом перед землетрясением.</a:t>
            </a:r>
            <a:endParaRPr lang="ru-RU" sz="1600" dirty="0">
              <a:latin typeface="Book Antiqu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14480" y="2285992"/>
            <a:ext cx="7072362" cy="33855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1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ook Antiqua" pitchFamily="18" charset="0"/>
              </a:rPr>
              <a:t>   Источниками инфразвуковых колебаний являются</a:t>
            </a:r>
            <a:endParaRPr lang="ru-RU" sz="1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ook Antiqua" pitchFamily="18" charset="0"/>
            </a:endParaRPr>
          </a:p>
        </p:txBody>
      </p:sp>
      <p:pic>
        <p:nvPicPr>
          <p:cNvPr id="11" name="Рисунок 10" descr="lightning3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794" y="2571744"/>
            <a:ext cx="2000264" cy="150019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2428860" y="3357562"/>
            <a:ext cx="11304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Грозовые </a:t>
            </a:r>
          </a:p>
          <a:p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разряды</a:t>
            </a:r>
            <a:endParaRPr lang="ru-RU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3" name="Рисунок 12" descr="explosio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686" y="2643182"/>
            <a:ext cx="2000264" cy="147845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4786314" y="2786058"/>
            <a:ext cx="12858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Взрывы, орудийные выстрелы</a:t>
            </a:r>
            <a:endParaRPr lang="ru-RU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5" name="Рисунок 14" descr="48475220_1252379212_building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6578" y="2643182"/>
            <a:ext cx="1954039" cy="144429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6929454" y="2786058"/>
            <a:ext cx="16430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Землетрясения или вибрация тяжёлых механизмов</a:t>
            </a:r>
            <a:r>
              <a:rPr lang="ru-RU" sz="1600" dirty="0" smtClean="0">
                <a:latin typeface="Book Antiqua" pitchFamily="18" charset="0"/>
              </a:rPr>
              <a:t>.</a:t>
            </a:r>
            <a:endParaRPr lang="ru-RU" sz="1600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8" grpId="0"/>
      <p:bldP spid="12" grpId="0"/>
      <p:bldP spid="14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0298" y="142852"/>
            <a:ext cx="371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Интересные факты!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642918"/>
            <a:ext cx="87868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Обнаружили, что когда растению становится трудно добывать воду из пересохшей почвы, стебель растения начинает издавать ультразвуковые шумы. Присоединив к стеблям специальные микрофоны, можно уловить эти шумы и включать поливальные установки только тогда, когда сами растения этого требуют.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143116"/>
            <a:ext cx="87868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Звук храпа может достигать 69 дБ, что сравнимо со звуком отбойного молотка.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071934" y="1714488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___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71934" y="2428868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___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2857496"/>
            <a:ext cx="88583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Самый громкий шум, полученный в лабораторных условиях, был равен 210 дБ. Он был получен за счёт отражения звука железобетонным испытательным стендом, предназначенным для испытаний ракеты  в Центре космических полётов США в 1965 г. Звуковой волной такой силы можно было бы сверлить отверстия в твёрдых материалах. Шум был слышен в пределах 161 км.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071934" y="4214818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___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4643446"/>
            <a:ext cx="8858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Самая высокая из полученных нот имеет частоту 60 ГГц. Она была сгенерирована лазерным лучом, направленным на кристалл сапфира в США в 1964 г.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071934" y="5214950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___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5715016"/>
            <a:ext cx="88583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Самое тихое место - это «Мёртвая комната»  в Лаборатории концерна «Белл телефон систем» в США,  она является самой звукопоглощающей комнатой в мире, в которой исчезает 99,98% отражаемого звука.</a:t>
            </a:r>
            <a:endParaRPr lang="ru-RU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142852"/>
            <a:ext cx="635798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Историческая справка</a:t>
            </a:r>
            <a:endParaRPr lang="ru-RU" sz="3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1500174"/>
            <a:ext cx="7786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785794"/>
            <a:ext cx="864399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Звуки начали изучать ещё в далёкой древности. Первые наблюдения по акустике были проведены в VI веке до нашей эры. </a:t>
            </a:r>
          </a:p>
          <a:p>
            <a:r>
              <a:rPr lang="ru-RU" b="1" dirty="0" smtClean="0"/>
              <a:t>       Пифагор установил связь между высотой тона и длиной струны или трубы, издавающей звук. </a:t>
            </a:r>
          </a:p>
          <a:p>
            <a:r>
              <a:rPr lang="ru-RU" b="1" dirty="0" smtClean="0"/>
              <a:t>       В IV в. до н.э. Аристотель первый правильно представил, как распространяется звук в воздухе. Он сказал, что звучащее тело вызывает сжатие и разрежение воздуха и объяснил эхо отражением звука от препятствий. </a:t>
            </a:r>
          </a:p>
          <a:p>
            <a:r>
              <a:rPr lang="ru-RU" b="1" dirty="0" smtClean="0"/>
              <a:t>       В XV веке Леонардо да Винчи сформулировал принцип независимости звуковых волн от различных источников. </a:t>
            </a:r>
          </a:p>
          <a:p>
            <a:r>
              <a:rPr lang="ru-RU" b="1" dirty="0" smtClean="0"/>
              <a:t>       В 1660 году в опытах Роберта Бойля было доказано, что воздух является проводником звука (в вакууме звук не распространяется). </a:t>
            </a:r>
          </a:p>
          <a:p>
            <a:r>
              <a:rPr lang="ru-RU" b="1" dirty="0" smtClean="0"/>
              <a:t>       А в 1700 - 1707 гг. вышли мемуары Жозефа Савёра по акустике, опубликованные Парижской Академией наук.</a:t>
            </a:r>
          </a:p>
        </p:txBody>
      </p:sp>
      <p:pic>
        <p:nvPicPr>
          <p:cNvPr id="8" name="Рисунок 7" descr="Пифаго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4500570"/>
            <a:ext cx="1543860" cy="223133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Рисунок 8" descr="Aristotel.gi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794" y="4500570"/>
            <a:ext cx="1571636" cy="221457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Рисунок 9" descr="da_vinch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44" y="4500570"/>
            <a:ext cx="1582359" cy="221457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Рисунок 10" descr="Boyle_larg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9256" y="4500570"/>
            <a:ext cx="1714512" cy="219076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2" name="Рисунок 11" descr="leibniz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6643" y="4500570"/>
            <a:ext cx="1571637" cy="214314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7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2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4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34808001_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14290"/>
            <a:ext cx="4476750" cy="40767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429256" y="500042"/>
            <a:ext cx="2928958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Мир звуков так многообразен.</a:t>
            </a:r>
            <a:b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Богат, красив, разнообразен.</a:t>
            </a:r>
            <a:b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Но всех нас мучает вопрос: откуда звуки возникают,</a:t>
            </a:r>
            <a:b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что слух наш всюду услаждают?</a:t>
            </a:r>
            <a:b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Пора задуматься всерьез… 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3108" y="5715016"/>
            <a:ext cx="515961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Так что же такое звук?</a:t>
            </a:r>
            <a:endParaRPr lang="ru-RU" sz="4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e66c9edb3f3a8b74889cca65a1_pre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150"/>
            <a:ext cx="9144000" cy="686615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44" y="0"/>
            <a:ext cx="900115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spc="50" normalizeH="0" baseline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Unicode MS" pitchFamily="34" charset="-128"/>
              </a:rPr>
              <a:t>    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Unicode MS" pitchFamily="34" charset="-128"/>
              </a:rPr>
              <a:t> </a:t>
            </a:r>
            <a:r>
              <a:rPr kumimoji="0" lang="ru-RU" sz="2800" b="1" i="0" u="none" strike="noStrike" spc="50" normalizeH="0" baseline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С точки зрения физики,</a:t>
            </a:r>
            <a:r>
              <a:rPr kumimoji="0" lang="ru-RU" sz="2800" b="1" i="0" u="none" strike="noStrike" spc="50" normalizeH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kumimoji="0" lang="ru-RU" sz="2800" b="1" i="0" u="none" strike="noStrike" spc="50" normalizeH="0" baseline="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звук - это      механические колебания, которые распространяются в упругой среде: воздухе, воде, твёрдом теле и т.п.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4282" y="4857760"/>
            <a:ext cx="87154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А наука, изучающая физическую природу звука и проблемы, связанные с его возникновением, распространением, восприятием и воздействием, называется 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АКУСТИКА.</a:t>
            </a:r>
            <a:endParaRPr lang="ru-RU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7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43372" y="571480"/>
            <a:ext cx="4714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86248" y="1571612"/>
            <a:ext cx="4500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 </a:t>
            </a:r>
            <a:endParaRPr lang="ru-RU" sz="2000" dirty="0"/>
          </a:p>
        </p:txBody>
      </p:sp>
      <p:pic>
        <p:nvPicPr>
          <p:cNvPr id="6" name="Рисунок 5" descr="0_11789_bb710ba5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3" y="214290"/>
            <a:ext cx="3199329" cy="257176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Рисунок 8" descr="21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3107" y="1571612"/>
            <a:ext cx="3048019" cy="228601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Рисунок 7" descr="240552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371" y="3071810"/>
            <a:ext cx="3180219" cy="228601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 descr="1b8fe45b5fb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5074" y="4357694"/>
            <a:ext cx="2754235" cy="214314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500002" y="142852"/>
            <a:ext cx="86439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Источниками звука являются  тела, совершающие колебания.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28860" y="857232"/>
            <a:ext cx="67151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Существуют как естественные источники звука: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42910" y="2714620"/>
            <a:ext cx="1557542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голоса людей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57488" y="3929066"/>
            <a:ext cx="944682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музыка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57752" y="5286388"/>
            <a:ext cx="1242328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шум ветра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000892" y="6488668"/>
            <a:ext cx="1386020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щебет птиц 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4282" y="6396335"/>
            <a:ext cx="62095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так и искусственные, например,</a:t>
            </a:r>
            <a:r>
              <a:rPr lang="ru-RU" sz="2400" dirty="0" smtClean="0"/>
              <a:t>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КАМЕРТОН.</a:t>
            </a:r>
            <a:r>
              <a:rPr lang="ru-RU" sz="2400" dirty="0" smtClean="0"/>
              <a:t> </a:t>
            </a:r>
            <a:endParaRPr lang="ru-RU" sz="24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amert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TextBox 2"/>
          <p:cNvSpPr txBox="1"/>
          <p:nvPr/>
        </p:nvSpPr>
        <p:spPr>
          <a:xfrm>
            <a:off x="142844" y="428604"/>
            <a:ext cx="90011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Камертон представляет собой изогнутый, закреплённый посередине металлический стержень. Ударив резиновым молоточком по одной из ветвей камертона, мы услышим определённый, чистый звук. Его ветви начинают колебаться, создавая вокруг себя попеременные сжатия и разрежения воздуха. Распространяясь по воздуху, эти возмущения образуют звуковую волну. </a:t>
            </a:r>
          </a:p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Стандартная частота колебаний камертона 440 Гц.</a:t>
            </a:r>
            <a:endParaRPr lang="ru-RU" sz="2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85720" y="2928934"/>
            <a:ext cx="8643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Он был изобретён в 1711 году английским музыкантом Джоном Шором для настройки музыкальных инструментов.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43142" y="6357958"/>
            <a:ext cx="6500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настоящее время камертон является эталоном звука.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7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7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xwbz26g7f5xo9r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69617" cy="6858000"/>
          </a:xfrm>
          <a:prstGeom prst="rect">
            <a:avLst/>
          </a:prstGeom>
        </p:spPr>
      </p:pic>
      <p:pic>
        <p:nvPicPr>
          <p:cNvPr id="13" name="Рисунок 12" descr="kartinka35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72458" cy="3214662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TextBox 2"/>
          <p:cNvSpPr txBox="1"/>
          <p:nvPr/>
        </p:nvSpPr>
        <p:spPr>
          <a:xfrm>
            <a:off x="214282" y="1571612"/>
            <a:ext cx="492922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Звуковые волны в воздухе – это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продольные волны, 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т.е. волны, при распространении которых частицы среды смещаются вдоль направления распространения волны.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4282" y="3786190"/>
            <a:ext cx="48577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 волны, при распространении которых частицы среды смещаются перпендикулярно направлению распространения волны, называются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поперечными волнами.</a:t>
            </a:r>
            <a:endParaRPr lang="ru-RU" sz="2000" dirty="0"/>
          </a:p>
        </p:txBody>
      </p:sp>
      <p:pic>
        <p:nvPicPr>
          <p:cNvPr id="7" name="Рисунок 6" descr="26432226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380" y="1571612"/>
            <a:ext cx="3622669" cy="178595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Рисунок 7" descr="Копия 26432226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4942" y="3857628"/>
            <a:ext cx="3694595" cy="171451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9" name="TextBox 8"/>
          <p:cNvSpPr txBox="1"/>
          <p:nvPr/>
        </p:nvSpPr>
        <p:spPr>
          <a:xfrm>
            <a:off x="285720" y="5934670"/>
            <a:ext cx="86439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Поперечные волны распространяются только в твёрдых телах, т.к. для распространения поперечных волн необходимо, чтобы между частицами вещества существовали силы, препятствующие изменению формы тела.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214290"/>
            <a:ext cx="87868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Человеческое ухо воспринимает как звук колебания с частотами от 16 до 20000 Гц. Поэтому механические волны с частотами, лежащими в этом диапазоне, называют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звуковыми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волнами.</a:t>
            </a:r>
            <a:endParaRPr lang="ru-RU" sz="2000" dirty="0" smtClean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285728"/>
            <a:ext cx="3571900" cy="2684878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" name="TextBox 2"/>
          <p:cNvSpPr txBox="1"/>
          <p:nvPr/>
        </p:nvSpPr>
        <p:spPr>
          <a:xfrm>
            <a:off x="214282" y="285728"/>
            <a:ext cx="450059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Звук характеризуется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высотой: 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например, бас поёт низким голосом, а тенор – высоким.</a:t>
            </a:r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857232"/>
            <a:ext cx="4643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    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Высота звука определяется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частотой  звуковой волны: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чем больше частота волны, тем звук выше.</a:t>
            </a:r>
            <a:endParaRPr lang="ru-RU" sz="1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1714488"/>
            <a:ext cx="50006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    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Частота звуковых  колебаний, соответствующих человеческому голосу, составляет от 80 Гц (низкий бас) до 1400 Гц (самый высокий женский голос – колоратурное сопрано). «Разговорный» частотный диапазон – от 85 до 340 Гц </a:t>
            </a:r>
            <a:endParaRPr lang="ru-RU" sz="1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3143248"/>
            <a:ext cx="8572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Громкость звука 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определяется 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амплитудой</a:t>
            </a:r>
            <a:r>
              <a:rPr lang="ru-RU" sz="1600" dirty="0" smtClean="0"/>
              <a:t> 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звуковой волны. Воспринимаемая ухом громкость зависит также от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высоты звука, 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потому что ухо более чувствительно к одним частотам и менее чувствительно – к другим (наибольшая чувствительность соответствует частотам от 3 до 5 кГц).</a:t>
            </a:r>
            <a:endParaRPr lang="ru-RU" sz="1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82" y="4357694"/>
            <a:ext cx="85011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Единицей измерения громкости является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децибел (дБ),</a:t>
            </a:r>
            <a:endParaRPr lang="ru-RU" sz="1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Например, тихому шёпоту и шелесту деревьев соответствует громкость 20  дБ, обычной речи – 60 дБ, а рок-концерту – 120 дБ. Таким образом, интенсивность звука на рок-концерте в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миллион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раз больше  интенсивности звука обычной речи!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85720" y="5572140"/>
            <a:ext cx="8572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   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Громкость, равную 120 дБ, называют болевым порогом. При длительном воздействии такого звука происходит необратимое ухудшение слуха: человек, привыкший к рок-концертам, уже никогда не услышит тихий шёпот или шелест листьев.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44" y="571480"/>
            <a:ext cx="885831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Тембр</a:t>
            </a:r>
            <a:r>
              <a:rPr lang="ru-RU" dirty="0" smtClean="0"/>
              <a:t>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</a:t>
            </a:r>
            <a:r>
              <a:rPr lang="ru-RU" dirty="0" smtClean="0"/>
              <a:t>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качество звука (его 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"окраска", "характер"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), которое позволяет различать звуки одной и той же высоты, исполняемые на различных инструментах или различными голосами. Тембр связан со сложным характером звуковых колебаний и зависит от того, какие</a:t>
            </a:r>
            <a:r>
              <a:rPr lang="ru-RU" dirty="0" smtClean="0"/>
              <a:t>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обертоны,</a:t>
            </a:r>
            <a:r>
              <a:rPr lang="ru-RU" dirty="0" smtClean="0"/>
              <a:t>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(частоты, кратные основной частоте звука; чем больше обертонов, тем 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«насыщеннее»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красивее звук) сопутствуют основному тону и в каких областях звукового спектра они особенно сильны</a:t>
            </a:r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Всё это определяется материалом и формой звучащего тела, участвующими в образовании звука резонаторами, способом извлечения звука. Большое влияние на тембровую окраску звука оказывает также момент его возбуждения и угасания. В речи, благодаря тембру, различаются гласные и другие сонорные звуки. Характеризуясь именно тембром, каждый звук речи может быть любой высоты и интенсивности. В речевой интонации благодаря тембру различают всевозможные 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оттенки эмоций.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Например,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2844" y="142852"/>
            <a:ext cx="8715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   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«Окраска»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звука определяется его</a:t>
            </a:r>
            <a:r>
              <a:rPr lang="ru-RU" dirty="0" smtClean="0"/>
              <a:t>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тембром.</a:t>
            </a:r>
          </a:p>
        </p:txBody>
      </p:sp>
      <p:pic>
        <p:nvPicPr>
          <p:cNvPr id="5" name="Рисунок 4" descr="a84728cf353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85720" y="4500570"/>
            <a:ext cx="2762269" cy="214314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 descr="3f6b38399272cb9978f80b338b2febfb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16" y="4500570"/>
            <a:ext cx="2555333" cy="207741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 descr="14795422_7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4500570"/>
            <a:ext cx="2857520" cy="214314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214414" y="6215082"/>
            <a:ext cx="10670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радость</a:t>
            </a:r>
            <a:endParaRPr lang="ru-R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5357818" y="4643446"/>
            <a:ext cx="2857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</a:t>
            </a:r>
          </a:p>
          <a:p>
            <a:r>
              <a:rPr lang="ru-RU" dirty="0" smtClean="0"/>
              <a:t>Р</a:t>
            </a:r>
          </a:p>
          <a:p>
            <a:r>
              <a:rPr lang="ru-RU" dirty="0" smtClean="0"/>
              <a:t>У</a:t>
            </a:r>
          </a:p>
          <a:p>
            <a:r>
              <a:rPr lang="ru-RU" dirty="0" smtClean="0"/>
              <a:t>С</a:t>
            </a:r>
          </a:p>
          <a:p>
            <a:r>
              <a:rPr lang="ru-RU" dirty="0" smtClean="0"/>
              <a:t>Т</a:t>
            </a:r>
          </a:p>
          <a:p>
            <a:r>
              <a:rPr lang="ru-RU" dirty="0" smtClean="0"/>
              <a:t>ь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000892" y="4500570"/>
            <a:ext cx="9031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угрозу</a:t>
            </a:r>
            <a:endParaRPr lang="ru-RU" sz="2000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1638</TotalTime>
  <Words>1833</Words>
  <PresentationFormat>Экран (4:3)</PresentationFormat>
  <Paragraphs>152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Ксю</cp:lastModifiedBy>
  <cp:revision>171</cp:revision>
  <dcterms:modified xsi:type="dcterms:W3CDTF">2011-05-03T12:49:24Z</dcterms:modified>
</cp:coreProperties>
</file>