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6" r:id="rId2"/>
    <p:sldId id="278" r:id="rId3"/>
    <p:sldId id="284" r:id="rId4"/>
    <p:sldId id="279" r:id="rId5"/>
    <p:sldId id="280" r:id="rId6"/>
    <p:sldId id="271" r:id="rId7"/>
    <p:sldId id="274" r:id="rId8"/>
    <p:sldId id="275" r:id="rId9"/>
    <p:sldId id="277" r:id="rId10"/>
    <p:sldId id="267" r:id="rId11"/>
    <p:sldId id="276" r:id="rId12"/>
    <p:sldId id="268" r:id="rId13"/>
    <p:sldId id="282" r:id="rId14"/>
    <p:sldId id="286" r:id="rId15"/>
    <p:sldId id="283" r:id="rId16"/>
    <p:sldId id="28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D4FF"/>
    <a:srgbClr val="33CCFF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65" autoAdjust="0"/>
    <p:restoredTop sz="94660"/>
  </p:normalViewPr>
  <p:slideViewPr>
    <p:cSldViewPr>
      <p:cViewPr varScale="1">
        <p:scale>
          <a:sx n="69" d="100"/>
          <a:sy n="69" d="100"/>
        </p:scale>
        <p:origin x="-5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newsflash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428604"/>
            <a:ext cx="6000792" cy="292895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Презентация на тему:</a:t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4400" dirty="0" smtClean="0">
                <a:solidFill>
                  <a:srgbClr val="002060"/>
                </a:solidFill>
              </a:rPr>
              <a:t>«Что такое электростатика?</a:t>
            </a:r>
            <a:br>
              <a:rPr lang="ru-RU" sz="4400" dirty="0" smtClean="0">
                <a:solidFill>
                  <a:srgbClr val="002060"/>
                </a:solidFill>
              </a:rPr>
            </a:br>
            <a:r>
              <a:rPr lang="ru-RU" sz="4400" dirty="0" smtClean="0">
                <a:solidFill>
                  <a:srgbClr val="002060"/>
                </a:solidFill>
              </a:rPr>
              <a:t>Закон Кулона»</a:t>
            </a:r>
            <a:endParaRPr lang="ru-RU" sz="44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3071810"/>
            <a:ext cx="6715172" cy="31432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Выполнила: ученица 11 класса,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Нефедова Татьяна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Учитель: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Лапышева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Л.И.</a:t>
            </a:r>
          </a:p>
          <a:p>
            <a:pPr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год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 smtClean="0">
                <a:solidFill>
                  <a:srgbClr val="FF66FF"/>
                </a:solidFill>
              </a:rPr>
              <a:t> 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8501122" cy="6215106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 indent="384048">
              <a:buNone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200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коэффициент пропорциональности  в законе Кулона равен:</a:t>
            </a:r>
          </a:p>
          <a:p>
            <a:pPr>
              <a:buNone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Н*м</a:t>
            </a:r>
            <a:r>
              <a:rPr lang="ru-RU" sz="32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= 9* 10</a:t>
            </a:r>
            <a:r>
              <a:rPr lang="ru-RU" sz="32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Кл</a:t>
            </a:r>
            <a:r>
              <a:rPr lang="ru-RU" sz="32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aseline="30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2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3200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  4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πε</a:t>
            </a:r>
            <a:r>
              <a:rPr lang="ru-RU" sz="32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endParaRPr lang="en-US" sz="3200" baseline="-25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el-GR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en-US" sz="3200" b="1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8,85*10</a:t>
            </a:r>
            <a:r>
              <a:rPr lang="ru-RU" sz="32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-12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32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 ( Н*м</a:t>
            </a:r>
            <a:r>
              <a:rPr lang="ru-RU" sz="32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)- электрическая постоянная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Линия 5"/>
          <p:cNvSpPr>
            <a:spLocks noChangeShapeType="1"/>
          </p:cNvSpPr>
          <p:nvPr/>
        </p:nvSpPr>
        <p:spPr bwMode="auto">
          <a:xfrm>
            <a:off x="2643174" y="242886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" name="Линия 5"/>
          <p:cNvSpPr>
            <a:spLocks noChangeShapeType="1"/>
          </p:cNvSpPr>
          <p:nvPr/>
        </p:nvSpPr>
        <p:spPr bwMode="auto">
          <a:xfrm>
            <a:off x="1714480" y="35004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714356"/>
            <a:ext cx="7467600" cy="1143000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Силы взаимодействия зарядов:</a:t>
            </a:r>
            <a:endParaRPr lang="ru-RU" sz="4000" dirty="0">
              <a:solidFill>
                <a:srgbClr val="002060"/>
              </a:solidFill>
            </a:endParaRPr>
          </a:p>
        </p:txBody>
      </p:sp>
      <p:grpSp>
        <p:nvGrpSpPr>
          <p:cNvPr id="52" name="Группа 51"/>
          <p:cNvGrpSpPr/>
          <p:nvPr/>
        </p:nvGrpSpPr>
        <p:grpSpPr>
          <a:xfrm>
            <a:off x="714348" y="2786058"/>
            <a:ext cx="3892550" cy="2752725"/>
            <a:chOff x="684213" y="2640013"/>
            <a:chExt cx="3892550" cy="2752725"/>
          </a:xfrm>
        </p:grpSpPr>
        <p:sp>
          <p:nvSpPr>
            <p:cNvPr id="53" name="Линия 10"/>
            <p:cNvSpPr>
              <a:spLocks noChangeShapeType="1"/>
            </p:cNvSpPr>
            <p:nvPr/>
          </p:nvSpPr>
          <p:spPr bwMode="auto">
            <a:xfrm>
              <a:off x="1839913" y="3783013"/>
              <a:ext cx="12573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" name="Овал 12"/>
            <p:cNvSpPr>
              <a:spLocks noChangeArrowheads="1"/>
            </p:cNvSpPr>
            <p:nvPr/>
          </p:nvSpPr>
          <p:spPr bwMode="auto">
            <a:xfrm>
              <a:off x="4005263" y="3189288"/>
              <a:ext cx="114300" cy="455612"/>
            </a:xfrm>
            <a:prstGeom prst="ellipse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5" name="Линия 13"/>
            <p:cNvSpPr>
              <a:spLocks noChangeShapeType="1"/>
            </p:cNvSpPr>
            <p:nvPr/>
          </p:nvSpPr>
          <p:spPr bwMode="auto">
            <a:xfrm flipV="1">
              <a:off x="1603375" y="2960688"/>
              <a:ext cx="0" cy="6842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6" name="Овал 16"/>
            <p:cNvSpPr>
              <a:spLocks noChangeArrowheads="1"/>
            </p:cNvSpPr>
            <p:nvPr/>
          </p:nvSpPr>
          <p:spPr bwMode="auto">
            <a:xfrm>
              <a:off x="1717675" y="3257550"/>
              <a:ext cx="2859088" cy="9588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" name="Линия 17"/>
            <p:cNvSpPr>
              <a:spLocks noChangeShapeType="1"/>
            </p:cNvSpPr>
            <p:nvPr/>
          </p:nvSpPr>
          <p:spPr bwMode="auto">
            <a:xfrm flipV="1">
              <a:off x="3089275" y="2640013"/>
              <a:ext cx="0" cy="11191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" name="Линия 18"/>
            <p:cNvSpPr>
              <a:spLocks noChangeShapeType="1"/>
            </p:cNvSpPr>
            <p:nvPr/>
          </p:nvSpPr>
          <p:spPr bwMode="auto">
            <a:xfrm flipV="1">
              <a:off x="2403475" y="3416300"/>
              <a:ext cx="1601788" cy="6858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" name="Овал 19"/>
            <p:cNvSpPr>
              <a:spLocks noChangeArrowheads="1"/>
            </p:cNvSpPr>
            <p:nvPr/>
          </p:nvSpPr>
          <p:spPr bwMode="auto">
            <a:xfrm>
              <a:off x="1489075" y="3644900"/>
              <a:ext cx="342900" cy="342900"/>
            </a:xfrm>
            <a:prstGeom prst="ellipse">
              <a:avLst/>
            </a:prstGeom>
            <a:solidFill>
              <a:srgbClr val="CC000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" name="Овал 20"/>
            <p:cNvSpPr>
              <a:spLocks noChangeArrowheads="1"/>
            </p:cNvSpPr>
            <p:nvPr/>
          </p:nvSpPr>
          <p:spPr bwMode="auto">
            <a:xfrm>
              <a:off x="2195513" y="3860800"/>
              <a:ext cx="342900" cy="342900"/>
            </a:xfrm>
            <a:prstGeom prst="ellipse">
              <a:avLst/>
            </a:prstGeom>
            <a:solidFill>
              <a:srgbClr val="CC000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" name="Автофигура 21"/>
            <p:cNvSpPr>
              <a:spLocks noChangeArrowheads="1"/>
            </p:cNvSpPr>
            <p:nvPr/>
          </p:nvSpPr>
          <p:spPr bwMode="auto">
            <a:xfrm rot="2099473">
              <a:off x="684213" y="3316288"/>
              <a:ext cx="914400" cy="233362"/>
            </a:xfrm>
            <a:prstGeom prst="leftArrow">
              <a:avLst>
                <a:gd name="adj1" fmla="val 50000"/>
                <a:gd name="adj2" fmla="val 97959"/>
              </a:avLst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" name="Автофигура 22"/>
            <p:cNvSpPr>
              <a:spLocks noChangeArrowheads="1"/>
            </p:cNvSpPr>
            <p:nvPr/>
          </p:nvSpPr>
          <p:spPr bwMode="auto">
            <a:xfrm rot="12956134">
              <a:off x="2405063" y="4330700"/>
              <a:ext cx="914400" cy="228600"/>
            </a:xfrm>
            <a:prstGeom prst="leftArrow">
              <a:avLst>
                <a:gd name="adj1" fmla="val 50000"/>
                <a:gd name="adj2" fmla="val 100000"/>
              </a:avLst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" name="Объект WordArt 23"/>
            <p:cNvSpPr>
              <a:spLocks noChangeArrowheads="1" noChangeShapeType="1" noTextEdit="1"/>
            </p:cNvSpPr>
            <p:nvPr/>
          </p:nvSpPr>
          <p:spPr bwMode="auto">
            <a:xfrm>
              <a:off x="2862263" y="4902200"/>
              <a:ext cx="209550" cy="38258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i="1" kern="10"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noFill/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F</a:t>
              </a:r>
              <a:endParaRPr lang="ru-RU" sz="3600" i="1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noFill/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endParaRPr>
            </a:p>
          </p:txBody>
        </p:sp>
        <p:sp>
          <p:nvSpPr>
            <p:cNvPr id="64" name="Объект WordArt 24"/>
            <p:cNvSpPr>
              <a:spLocks noChangeArrowheads="1" noChangeShapeType="1" noTextEdit="1"/>
            </p:cNvSpPr>
            <p:nvPr/>
          </p:nvSpPr>
          <p:spPr bwMode="auto">
            <a:xfrm>
              <a:off x="803275" y="3530600"/>
              <a:ext cx="209550" cy="38258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i="1" kern="10"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noFill/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F</a:t>
              </a:r>
              <a:endParaRPr lang="ru-RU" sz="3600" i="1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noFill/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endParaRPr>
            </a:p>
          </p:txBody>
        </p:sp>
        <p:sp>
          <p:nvSpPr>
            <p:cNvPr id="65" name="Объект WordArt 25"/>
            <p:cNvSpPr>
              <a:spLocks noChangeArrowheads="1" noChangeShapeType="1" noTextEdit="1"/>
            </p:cNvSpPr>
            <p:nvPr/>
          </p:nvSpPr>
          <p:spPr bwMode="auto">
            <a:xfrm>
              <a:off x="2170113" y="4583113"/>
              <a:ext cx="114300" cy="21272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i="1" kern="10"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1</a:t>
              </a:r>
            </a:p>
          </p:txBody>
        </p:sp>
        <p:sp>
          <p:nvSpPr>
            <p:cNvPr id="66" name="Объект WordArt 26"/>
            <p:cNvSpPr>
              <a:spLocks noChangeArrowheads="1" noChangeShapeType="1" noTextEdit="1"/>
            </p:cNvSpPr>
            <p:nvPr/>
          </p:nvSpPr>
          <p:spPr bwMode="auto">
            <a:xfrm>
              <a:off x="1466850" y="4354513"/>
              <a:ext cx="131763" cy="2286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i="1" kern="10"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2</a:t>
              </a:r>
            </a:p>
          </p:txBody>
        </p:sp>
        <p:sp>
          <p:nvSpPr>
            <p:cNvPr id="67" name="Объект WordArt 27"/>
            <p:cNvSpPr>
              <a:spLocks noChangeArrowheads="1" noChangeShapeType="1" noTextEdit="1"/>
            </p:cNvSpPr>
            <p:nvPr/>
          </p:nvSpPr>
          <p:spPr bwMode="auto">
            <a:xfrm>
              <a:off x="3200400" y="5154613"/>
              <a:ext cx="112713" cy="23812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i="1" kern="10"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12</a:t>
              </a:r>
            </a:p>
          </p:txBody>
        </p:sp>
        <p:sp>
          <p:nvSpPr>
            <p:cNvPr id="68" name="Объект WordArt 28"/>
            <p:cNvSpPr>
              <a:spLocks noChangeArrowheads="1" noChangeShapeType="1" noTextEdit="1"/>
            </p:cNvSpPr>
            <p:nvPr/>
          </p:nvSpPr>
          <p:spPr bwMode="auto">
            <a:xfrm>
              <a:off x="912813" y="3897313"/>
              <a:ext cx="114300" cy="26828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i="1" kern="10"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21</a:t>
              </a:r>
            </a:p>
          </p:txBody>
        </p:sp>
        <p:sp>
          <p:nvSpPr>
            <p:cNvPr id="69" name="Линия 29"/>
            <p:cNvSpPr>
              <a:spLocks noChangeShapeType="1"/>
            </p:cNvSpPr>
            <p:nvPr/>
          </p:nvSpPr>
          <p:spPr bwMode="auto">
            <a:xfrm>
              <a:off x="1598613" y="4011613"/>
              <a:ext cx="0" cy="342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" name="Линия 30"/>
            <p:cNvSpPr>
              <a:spLocks noChangeShapeType="1"/>
            </p:cNvSpPr>
            <p:nvPr/>
          </p:nvSpPr>
          <p:spPr bwMode="auto">
            <a:xfrm>
              <a:off x="2284413" y="4240213"/>
              <a:ext cx="0" cy="342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" name="Объект WordArt 31"/>
            <p:cNvSpPr>
              <a:spLocks noChangeArrowheads="1" noChangeShapeType="1" noTextEdit="1"/>
            </p:cNvSpPr>
            <p:nvPr/>
          </p:nvSpPr>
          <p:spPr bwMode="auto">
            <a:xfrm rot="305833">
              <a:off x="1827213" y="4354513"/>
              <a:ext cx="114300" cy="130175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"/>
                  <a:cs typeface="Arial"/>
                </a:rPr>
                <a:t>r</a:t>
              </a:r>
              <a:endParaRPr lang="ru-RU" sz="3600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72" name="Линия 32"/>
            <p:cNvSpPr>
              <a:spLocks noChangeShapeType="1"/>
            </p:cNvSpPr>
            <p:nvPr/>
          </p:nvSpPr>
          <p:spPr bwMode="auto">
            <a:xfrm>
              <a:off x="1598613" y="4125913"/>
              <a:ext cx="68580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" name="Полилиния 34"/>
            <p:cNvSpPr>
              <a:spLocks/>
            </p:cNvSpPr>
            <p:nvPr/>
          </p:nvSpPr>
          <p:spPr bwMode="auto">
            <a:xfrm>
              <a:off x="2684463" y="3792538"/>
              <a:ext cx="400050" cy="114300"/>
            </a:xfrm>
            <a:custGeom>
              <a:avLst/>
              <a:gdLst>
                <a:gd name="T0" fmla="*/ 36290250 w 630"/>
                <a:gd name="T1" fmla="*/ 0 h 180"/>
                <a:gd name="T2" fmla="*/ 36290250 w 630"/>
                <a:gd name="T3" fmla="*/ 72580500 h 180"/>
                <a:gd name="T4" fmla="*/ 254031750 w 630"/>
                <a:gd name="T5" fmla="*/ 0 h 1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30" h="180">
                  <a:moveTo>
                    <a:pt x="90" y="0"/>
                  </a:moveTo>
                  <a:cubicBezTo>
                    <a:pt x="45" y="90"/>
                    <a:pt x="0" y="180"/>
                    <a:pt x="90" y="180"/>
                  </a:cubicBezTo>
                  <a:cubicBezTo>
                    <a:pt x="180" y="180"/>
                    <a:pt x="540" y="30"/>
                    <a:pt x="630" y="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4" name="Линия 35"/>
            <p:cNvSpPr>
              <a:spLocks noChangeShapeType="1"/>
            </p:cNvSpPr>
            <p:nvPr/>
          </p:nvSpPr>
          <p:spPr bwMode="auto">
            <a:xfrm>
              <a:off x="2916238" y="4797425"/>
              <a:ext cx="3603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5" name="Линия 36"/>
            <p:cNvSpPr>
              <a:spLocks noChangeShapeType="1"/>
            </p:cNvSpPr>
            <p:nvPr/>
          </p:nvSpPr>
          <p:spPr bwMode="auto">
            <a:xfrm>
              <a:off x="755650" y="3429000"/>
              <a:ext cx="360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7" name="Автофигура 33"/>
          <p:cNvSpPr>
            <a:spLocks noChangeArrowheads="1"/>
          </p:cNvSpPr>
          <p:nvPr/>
        </p:nvSpPr>
        <p:spPr bwMode="auto">
          <a:xfrm>
            <a:off x="2928926" y="2285992"/>
            <a:ext cx="458787" cy="571500"/>
          </a:xfrm>
          <a:prstGeom prst="curvedRightArrow">
            <a:avLst>
              <a:gd name="adj1" fmla="val 49827"/>
              <a:gd name="adj2" fmla="val 49827"/>
              <a:gd name="adj3" fmla="val 33333"/>
            </a:avLst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8" name="Прямоугольник 77"/>
          <p:cNvSpPr/>
          <p:nvPr/>
        </p:nvSpPr>
        <p:spPr>
          <a:xfrm>
            <a:off x="5429256" y="1928802"/>
            <a:ext cx="32861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Кулоновская сила подчиняется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закону Ньютона:</a:t>
            </a:r>
          </a:p>
          <a:p>
            <a:pPr algn="ctr"/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3600" i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 =</a:t>
            </a:r>
            <a:r>
              <a:rPr lang="ru-RU" sz="3600" i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3600" i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7" grpId="0" animBg="1"/>
      <p:bldP spid="7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572560" cy="2786082"/>
          </a:xfrm>
        </p:spPr>
        <p:txBody>
          <a:bodyPr>
            <a:normAutofit/>
          </a:bodyPr>
          <a:lstStyle/>
          <a:p>
            <a:pPr indent="457200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Кулоновская сила является </a:t>
            </a:r>
            <a:r>
              <a:rPr lang="ru-RU" sz="3200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центральной.</a:t>
            </a:r>
            <a:br>
              <a:rPr lang="ru-RU" sz="3200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Силы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взаимодействия двух неподвижных точечных заряженных тел направлены вдоль прямой, соединяющей эти тела.</a:t>
            </a:r>
            <a:r>
              <a:rPr lang="ru-RU" sz="3200" i="1" dirty="0" smtClean="0"/>
              <a:t/>
            </a:r>
            <a:br>
              <a:rPr lang="ru-RU" sz="3200" i="1" dirty="0" smtClean="0"/>
            </a:br>
            <a:endParaRPr lang="ru-RU" sz="3200" dirty="0"/>
          </a:p>
        </p:txBody>
      </p:sp>
      <p:grpSp>
        <p:nvGrpSpPr>
          <p:cNvPr id="3" name="Группа 40"/>
          <p:cNvGrpSpPr>
            <a:grpSpLocks/>
          </p:cNvGrpSpPr>
          <p:nvPr/>
        </p:nvGrpSpPr>
        <p:grpSpPr bwMode="auto">
          <a:xfrm>
            <a:off x="642910" y="3214686"/>
            <a:ext cx="8001056" cy="2214578"/>
            <a:chOff x="612" y="1480"/>
            <a:chExt cx="4717" cy="1224"/>
          </a:xfrm>
        </p:grpSpPr>
        <p:grpSp>
          <p:nvGrpSpPr>
            <p:cNvPr id="4" name="Группа 39"/>
            <p:cNvGrpSpPr>
              <a:grpSpLocks/>
            </p:cNvGrpSpPr>
            <p:nvPr/>
          </p:nvGrpSpPr>
          <p:grpSpPr bwMode="auto">
            <a:xfrm>
              <a:off x="612" y="1480"/>
              <a:ext cx="4717" cy="1224"/>
              <a:chOff x="612" y="1480"/>
              <a:chExt cx="4717" cy="1224"/>
            </a:xfrm>
          </p:grpSpPr>
          <p:grpSp>
            <p:nvGrpSpPr>
              <p:cNvPr id="6" name="Группа 38"/>
              <p:cNvGrpSpPr>
                <a:grpSpLocks/>
              </p:cNvGrpSpPr>
              <p:nvPr/>
            </p:nvGrpSpPr>
            <p:grpSpPr bwMode="auto">
              <a:xfrm>
                <a:off x="612" y="1480"/>
                <a:ext cx="4717" cy="1224"/>
                <a:chOff x="612" y="1480"/>
                <a:chExt cx="4717" cy="1224"/>
              </a:xfrm>
            </p:grpSpPr>
            <p:sp>
              <p:nvSpPr>
                <p:cNvPr id="8" name="Линия 24"/>
                <p:cNvSpPr>
                  <a:spLocks noChangeShapeType="1"/>
                </p:cNvSpPr>
                <p:nvPr/>
              </p:nvSpPr>
              <p:spPr bwMode="auto">
                <a:xfrm>
                  <a:off x="1383" y="1842"/>
                  <a:ext cx="18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>
                    <a:solidFill>
                      <a:srgbClr val="00B0F0"/>
                    </a:solidFill>
                  </a:endParaRPr>
                </a:p>
              </p:txBody>
            </p:sp>
            <p:grpSp>
              <p:nvGrpSpPr>
                <p:cNvPr id="9" name="Группа 37"/>
                <p:cNvGrpSpPr>
                  <a:grpSpLocks/>
                </p:cNvGrpSpPr>
                <p:nvPr/>
              </p:nvGrpSpPr>
              <p:grpSpPr bwMode="auto">
                <a:xfrm>
                  <a:off x="612" y="1480"/>
                  <a:ext cx="4717" cy="1224"/>
                  <a:chOff x="612" y="1480"/>
                  <a:chExt cx="4717" cy="1224"/>
                </a:xfrm>
              </p:grpSpPr>
              <p:sp>
                <p:nvSpPr>
                  <p:cNvPr id="10" name="Овал 8"/>
                  <p:cNvSpPr>
                    <a:spLocks noChangeArrowheads="1"/>
                  </p:cNvSpPr>
                  <p:nvPr/>
                </p:nvSpPr>
                <p:spPr bwMode="auto">
                  <a:xfrm>
                    <a:off x="4332" y="2387"/>
                    <a:ext cx="318" cy="317"/>
                  </a:xfrm>
                  <a:prstGeom prst="ellips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solidFill>
                        <a:srgbClr val="00B0F0"/>
                      </a:solidFill>
                    </a:endParaRPr>
                  </a:p>
                </p:txBody>
              </p:sp>
              <p:grpSp>
                <p:nvGrpSpPr>
                  <p:cNvPr id="11" name="Группа 36"/>
                  <p:cNvGrpSpPr>
                    <a:grpSpLocks/>
                  </p:cNvGrpSpPr>
                  <p:nvPr/>
                </p:nvGrpSpPr>
                <p:grpSpPr bwMode="auto">
                  <a:xfrm>
                    <a:off x="612" y="1480"/>
                    <a:ext cx="4717" cy="1224"/>
                    <a:chOff x="612" y="1480"/>
                    <a:chExt cx="4717" cy="1224"/>
                  </a:xfrm>
                </p:grpSpPr>
                <p:sp>
                  <p:nvSpPr>
                    <p:cNvPr id="12" name="Овал 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43" y="2387"/>
                      <a:ext cx="318" cy="317"/>
                    </a:xfrm>
                    <a:prstGeom prst="ellipse">
                      <a:avLst/>
                    </a:prstGeom>
                    <a:noFill/>
                    <a:ln w="571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>
                        <a:solidFill>
                          <a:srgbClr val="00B0F0"/>
                        </a:solidFill>
                      </a:endParaRPr>
                    </a:p>
                  </p:txBody>
                </p:sp>
                <p:grpSp>
                  <p:nvGrpSpPr>
                    <p:cNvPr id="13" name="Группа 3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12" y="1480"/>
                      <a:ext cx="4717" cy="1173"/>
                      <a:chOff x="612" y="1480"/>
                      <a:chExt cx="4717" cy="1173"/>
                    </a:xfrm>
                  </p:grpSpPr>
                  <p:sp>
                    <p:nvSpPr>
                      <p:cNvPr id="14" name="Овал 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43" y="1616"/>
                        <a:ext cx="318" cy="317"/>
                      </a:xfrm>
                      <a:prstGeom prst="ellipse">
                        <a:avLst/>
                      </a:prstGeom>
                      <a:noFill/>
                      <a:ln w="5715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ru-RU">
                          <a:solidFill>
                            <a:srgbClr val="00B0F0"/>
                          </a:solidFill>
                        </a:endParaRPr>
                      </a:p>
                    </p:txBody>
                  </p:sp>
                  <p:sp>
                    <p:nvSpPr>
                      <p:cNvPr id="15" name="Овал 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286" y="1616"/>
                        <a:ext cx="318" cy="317"/>
                      </a:xfrm>
                      <a:prstGeom prst="ellipse">
                        <a:avLst/>
                      </a:prstGeom>
                      <a:noFill/>
                      <a:ln w="5715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ru-RU">
                          <a:solidFill>
                            <a:srgbClr val="00B0F0"/>
                          </a:solidFill>
                        </a:endParaRPr>
                      </a:p>
                    </p:txBody>
                  </p:sp>
                  <p:grpSp>
                    <p:nvGrpSpPr>
                      <p:cNvPr id="16" name="Группа 3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612" y="1480"/>
                        <a:ext cx="4717" cy="1173"/>
                        <a:chOff x="612" y="1480"/>
                        <a:chExt cx="4717" cy="1173"/>
                      </a:xfrm>
                    </p:grpSpPr>
                    <p:sp>
                      <p:nvSpPr>
                        <p:cNvPr id="17" name="Линия 1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930" y="2160"/>
                          <a:ext cx="997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>
                            <a:solidFill>
                              <a:srgbClr val="00B0F0"/>
                            </a:solidFill>
                          </a:endParaRPr>
                        </a:p>
                      </p:txBody>
                    </p:sp>
                    <p:grpSp>
                      <p:nvGrpSpPr>
                        <p:cNvPr id="18" name="Группа 33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612" y="1480"/>
                          <a:ext cx="4717" cy="1173"/>
                          <a:chOff x="612" y="1480"/>
                          <a:chExt cx="4717" cy="1173"/>
                        </a:xfrm>
                      </p:grpSpPr>
                      <p:sp>
                        <p:nvSpPr>
                          <p:cNvPr id="19" name="Овал 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12" y="2024"/>
                            <a:ext cx="318" cy="317"/>
                          </a:xfrm>
                          <a:prstGeom prst="ellipse">
                            <a:avLst/>
                          </a:prstGeom>
                          <a:noFill/>
                          <a:ln w="571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ru-RU">
                              <a:solidFill>
                                <a:srgbClr val="00B0F0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20" name="Овал 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927" y="2024"/>
                            <a:ext cx="318" cy="317"/>
                          </a:xfrm>
                          <a:prstGeom prst="ellipse">
                            <a:avLst/>
                          </a:prstGeom>
                          <a:noFill/>
                          <a:ln w="571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ru-RU">
                              <a:solidFill>
                                <a:srgbClr val="00B0F0"/>
                              </a:solidFill>
                            </a:endParaRPr>
                          </a:p>
                        </p:txBody>
                      </p:sp>
                      <p:grpSp>
                        <p:nvGrpSpPr>
                          <p:cNvPr id="21" name="Группа 32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657" y="1480"/>
                            <a:ext cx="4672" cy="1173"/>
                            <a:chOff x="657" y="1480"/>
                            <a:chExt cx="4672" cy="1173"/>
                          </a:xfrm>
                        </p:grpSpPr>
                        <p:sp>
                          <p:nvSpPr>
                            <p:cNvPr id="22" name="Линия 13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3560" y="2568"/>
                              <a:ext cx="726" cy="0"/>
                            </a:xfrm>
                            <a:prstGeom prst="line">
                              <a:avLst/>
                            </a:prstGeom>
                            <a:noFill/>
                            <a:ln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>
                                <a:solidFill>
                                  <a:srgbClr val="00B0F0"/>
                                </a:solidFill>
                              </a:endParaRPr>
                            </a:p>
                          </p:txBody>
                        </p:sp>
                        <p:sp>
                          <p:nvSpPr>
                            <p:cNvPr id="23" name="Линия 16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4649" y="2523"/>
                              <a:ext cx="680" cy="0"/>
                            </a:xfrm>
                            <a:prstGeom prst="line">
                              <a:avLst/>
                            </a:prstGeom>
                            <a:noFill/>
                            <a:ln w="38100">
                              <a:solidFill>
                                <a:schemeClr val="tx1"/>
                              </a:solidFill>
                              <a:round/>
                              <a:headEnd/>
                              <a:tailEnd type="triangl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>
                                <a:solidFill>
                                  <a:srgbClr val="00B0F0"/>
                                </a:solidFill>
                              </a:endParaRPr>
                            </a:p>
                          </p:txBody>
                        </p:sp>
                        <p:sp>
                          <p:nvSpPr>
                            <p:cNvPr id="24" name="Поле 21"/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88" y="2432"/>
                              <a:ext cx="227" cy="221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noFill/>
                              <a:miter lim="800000"/>
                              <a:headEnd/>
                              <a:tailEnd/>
                            </a:ln>
                            <a:effectLst/>
                          </p:spPr>
                          <p:txBody>
                            <a:bodyPr>
                              <a:spAutoFit/>
                            </a:bodyPr>
                            <a:lstStyle/>
                            <a:p>
                              <a:pPr>
                                <a:spcBef>
                                  <a:spcPct val="50000"/>
                                </a:spcBef>
                              </a:pPr>
                              <a:r>
                                <a:rPr lang="ru-RU" sz="2000" dirty="0">
                                  <a:solidFill>
                                    <a:srgbClr val="002060"/>
                                  </a:solidFill>
                                </a:rPr>
                                <a:t>+</a:t>
                              </a:r>
                            </a:p>
                          </p:txBody>
                        </p:sp>
                        <p:sp>
                          <p:nvSpPr>
                            <p:cNvPr id="25" name="Поле 22"/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4377" y="2432"/>
                              <a:ext cx="227" cy="221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noFill/>
                              <a:miter lim="800000"/>
                              <a:headEnd/>
                              <a:tailEnd/>
                            </a:ln>
                            <a:effectLst/>
                          </p:spPr>
                          <p:txBody>
                            <a:bodyPr>
                              <a:spAutoFit/>
                            </a:bodyPr>
                            <a:lstStyle/>
                            <a:p>
                              <a:pPr>
                                <a:spcBef>
                                  <a:spcPct val="50000"/>
                                </a:spcBef>
                              </a:pPr>
                              <a:r>
                                <a:rPr lang="ru-RU" sz="2000" dirty="0">
                                  <a:solidFill>
                                    <a:srgbClr val="002060"/>
                                  </a:solidFill>
                                </a:rPr>
                                <a:t>+</a:t>
                              </a:r>
                            </a:p>
                          </p:txBody>
                        </p:sp>
                        <p:grpSp>
                          <p:nvGrpSpPr>
                            <p:cNvPr id="26" name="Группа 31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657" y="1480"/>
                              <a:ext cx="4672" cy="810"/>
                              <a:chOff x="657" y="1480"/>
                              <a:chExt cx="4672" cy="810"/>
                            </a:xfrm>
                          </p:grpSpPr>
                          <p:sp>
                            <p:nvSpPr>
                              <p:cNvPr id="28" name="Линия 1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606" y="1752"/>
                                <a:ext cx="635" cy="0"/>
                              </a:xfrm>
                              <a:prstGeom prst="line">
                                <a:avLst/>
                              </a:prstGeom>
                              <a:noFill/>
                              <a:ln w="9525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/>
                              <a:lstStyle/>
                              <a:p>
                                <a:endParaRPr lang="ru-RU">
                                  <a:solidFill>
                                    <a:srgbClr val="00B0F0"/>
                                  </a:solidFill>
                                </a:endParaRPr>
                              </a:p>
                            </p:txBody>
                          </p:sp>
                          <p:sp>
                            <p:nvSpPr>
                              <p:cNvPr id="29" name="Линия 1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49" y="1752"/>
                                <a:ext cx="680" cy="0"/>
                              </a:xfrm>
                              <a:prstGeom prst="line">
                                <a:avLst/>
                              </a:prstGeom>
                              <a:noFill/>
                              <a:ln w="381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 type="triangle" w="med" len="med"/>
                              </a:ln>
                              <a:effectLst/>
                            </p:spPr>
                            <p:txBody>
                              <a:bodyPr/>
                              <a:lstStyle/>
                              <a:p>
                                <a:endParaRPr lang="ru-RU">
                                  <a:solidFill>
                                    <a:srgbClr val="00B0F0"/>
                                  </a:solidFill>
                                </a:endParaRPr>
                              </a:p>
                            </p:txBody>
                          </p:sp>
                          <p:sp>
                            <p:nvSpPr>
                              <p:cNvPr id="30" name="Поле 19"/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334" y="1616"/>
                                <a:ext cx="136" cy="255"/>
                              </a:xfrm>
                              <a:prstGeom prst="rect">
                                <a:avLst/>
                              </a:prstGeom>
                              <a:noFill/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>
                                <a:spAutoFit/>
                              </a:bodyPr>
                              <a:lstStyle/>
                              <a:p>
                                <a:pPr>
                                  <a:spcBef>
                                    <a:spcPct val="50000"/>
                                  </a:spcBef>
                                </a:pPr>
                                <a:r>
                                  <a:rPr lang="ru-RU" sz="2400" dirty="0">
                                    <a:solidFill>
                                      <a:srgbClr val="002060"/>
                                    </a:solidFill>
                                  </a:rPr>
                                  <a:t>-</a:t>
                                </a:r>
                              </a:p>
                            </p:txBody>
                          </p:sp>
                          <p:sp>
                            <p:nvSpPr>
                              <p:cNvPr id="31" name="Поле 20"/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377" y="1616"/>
                                <a:ext cx="181" cy="255"/>
                              </a:xfrm>
                              <a:prstGeom prst="rect">
                                <a:avLst/>
                              </a:prstGeom>
                              <a:noFill/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>
                                <a:spAutoFit/>
                              </a:bodyPr>
                              <a:lstStyle/>
                              <a:p>
                                <a:pPr>
                                  <a:spcBef>
                                    <a:spcPct val="50000"/>
                                  </a:spcBef>
                                </a:pPr>
                                <a:r>
                                  <a:rPr lang="ru-RU" sz="2400" dirty="0">
                                    <a:solidFill>
                                      <a:srgbClr val="002060"/>
                                    </a:solidFill>
                                  </a:rPr>
                                  <a:t>-</a:t>
                                </a:r>
                              </a:p>
                            </p:txBody>
                          </p:sp>
                          <p:grpSp>
                            <p:nvGrpSpPr>
                              <p:cNvPr id="32" name="Группа 31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657" y="1842"/>
                                <a:ext cx="1588" cy="448"/>
                                <a:chOff x="657" y="1842"/>
                                <a:chExt cx="1588" cy="448"/>
                              </a:xfrm>
                            </p:grpSpPr>
                            <p:sp>
                              <p:nvSpPr>
                                <p:cNvPr id="34" name="Линия 14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 flipH="1">
                                  <a:off x="1338" y="2160"/>
                                  <a:ext cx="544" cy="0"/>
                                </a:xfrm>
                                <a:prstGeom prst="line">
                                  <a:avLst/>
                                </a:prstGeom>
                                <a:noFill/>
                                <a:ln w="381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 type="triangle" w="med" len="med"/>
                                </a:ln>
                                <a:effectLst/>
                              </p:spPr>
                              <p:txBody>
                                <a:bodyPr/>
                                <a:lstStyle/>
                                <a:p>
                                  <a:endParaRPr lang="ru-RU">
                                    <a:solidFill>
                                      <a:srgbClr val="00B0F0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35" name="Поле 1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57" y="2069"/>
                                  <a:ext cx="227" cy="221"/>
                                </a:xfrm>
                                <a:prstGeom prst="rect">
                                  <a:avLst/>
                                </a:prstGeom>
                                <a:noFill/>
                                <a:ln w="9525">
                                  <a:noFill/>
                                  <a:miter lim="800000"/>
                                  <a:headEnd/>
                                  <a:tailEnd/>
                                </a:ln>
                                <a:effectLst/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ru-RU" sz="2000" dirty="0">
                                      <a:solidFill>
                                        <a:srgbClr val="002060"/>
                                      </a:solidFill>
                                    </a:rPr>
                                    <a:t>+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6" name="Поле 1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018" y="2024"/>
                                  <a:ext cx="227" cy="255"/>
                                </a:xfrm>
                                <a:prstGeom prst="rect">
                                  <a:avLst/>
                                </a:prstGeom>
                                <a:noFill/>
                                <a:ln w="9525">
                                  <a:noFill/>
                                  <a:miter lim="800000"/>
                                  <a:headEnd/>
                                  <a:tailEnd/>
                                </a:ln>
                                <a:effectLst/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ru-RU" sz="2400" dirty="0">
                                      <a:solidFill>
                                        <a:srgbClr val="002060"/>
                                      </a:solidFill>
                                    </a:rPr>
                                    <a:t>-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7" name="Поле 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338" y="1842"/>
                                  <a:ext cx="544" cy="221"/>
                                </a:xfrm>
                                <a:prstGeom prst="rect">
                                  <a:avLst/>
                                </a:prstGeom>
                                <a:noFill/>
                                <a:ln w="9525">
                                  <a:noFill/>
                                  <a:miter lim="800000"/>
                                  <a:headEnd/>
                                  <a:tailEnd/>
                                </a:ln>
                                <a:effectLst/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US" sz="2000" b="1" dirty="0">
                                      <a:solidFill>
                                        <a:srgbClr val="002060"/>
                                      </a:solidFill>
                                    </a:rPr>
                                    <a:t>F</a:t>
                                  </a:r>
                                  <a:r>
                                    <a:rPr lang="en-US" sz="2000" b="1" baseline="-25000" dirty="0">
                                      <a:solidFill>
                                        <a:srgbClr val="002060"/>
                                      </a:solidFill>
                                    </a:rPr>
                                    <a:t>12</a:t>
                                  </a:r>
                                  <a:endParaRPr lang="ru-RU" sz="2000" b="1" dirty="0">
                                    <a:solidFill>
                                      <a:srgbClr val="002060"/>
                                    </a:solidFill>
                                  </a:endParaRPr>
                                </a:p>
                              </p:txBody>
                            </p:sp>
                          </p:grpSp>
                          <p:sp>
                            <p:nvSpPr>
                              <p:cNvPr id="33" name="Поле 25"/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49" y="1480"/>
                                <a:ext cx="590" cy="221"/>
                              </a:xfrm>
                              <a:prstGeom prst="rect">
                                <a:avLst/>
                              </a:prstGeom>
                              <a:noFill/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>
                                <a:spAutoFit/>
                              </a:bodyPr>
                              <a:lstStyle/>
                              <a:p>
                                <a:pPr>
                                  <a:spcBef>
                                    <a:spcPct val="50000"/>
                                  </a:spcBef>
                                </a:pPr>
                                <a:r>
                                  <a:rPr lang="en-US" sz="2000" b="1" dirty="0">
                                    <a:solidFill>
                                      <a:srgbClr val="002060"/>
                                    </a:solidFill>
                                  </a:rPr>
                                  <a:t>F</a:t>
                                </a:r>
                                <a:r>
                                  <a:rPr lang="en-US" sz="2000" b="1" baseline="-25000" dirty="0">
                                    <a:solidFill>
                                      <a:srgbClr val="002060"/>
                                    </a:solidFill>
                                  </a:rPr>
                                  <a:t>12</a:t>
                                </a:r>
                                <a:endParaRPr lang="ru-RU" sz="2000" b="1" dirty="0">
                                  <a:solidFill>
                                    <a:srgbClr val="002060"/>
                                  </a:solidFill>
                                </a:endParaRPr>
                              </a:p>
                            </p:txBody>
                          </p:sp>
                        </p:grpSp>
                        <p:sp>
                          <p:nvSpPr>
                            <p:cNvPr id="27" name="Поле 27"/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4649" y="2251"/>
                              <a:ext cx="590" cy="221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noFill/>
                              <a:miter lim="800000"/>
                              <a:headEnd/>
                              <a:tailEnd/>
                            </a:ln>
                            <a:effectLst/>
                          </p:spPr>
                          <p:txBody>
                            <a:bodyPr>
                              <a:spAutoFit/>
                            </a:bodyPr>
                            <a:lstStyle/>
                            <a:p>
                              <a:pPr>
                                <a:spcBef>
                                  <a:spcPct val="50000"/>
                                </a:spcBef>
                              </a:pPr>
                              <a:r>
                                <a:rPr lang="en-US" sz="2000" b="1" dirty="0">
                                  <a:solidFill>
                                    <a:srgbClr val="002060"/>
                                  </a:solidFill>
                                </a:rPr>
                                <a:t>F</a:t>
                              </a:r>
                              <a:r>
                                <a:rPr lang="en-US" sz="2000" b="1" baseline="-25000" dirty="0">
                                  <a:solidFill>
                                    <a:srgbClr val="002060"/>
                                  </a:solidFill>
                                </a:rPr>
                                <a:t>12</a:t>
                              </a:r>
                              <a:endParaRPr lang="ru-RU" sz="2000" b="1" dirty="0">
                                <a:solidFill>
                                  <a:srgbClr val="002060"/>
                                </a:solidFill>
                              </a:endParaRPr>
                            </a:p>
                          </p:txBody>
                        </p:sp>
                      </p:grpSp>
                    </p:grpSp>
                  </p:grpSp>
                </p:grpSp>
              </p:grpSp>
            </p:grpSp>
          </p:grpSp>
          <p:sp>
            <p:nvSpPr>
              <p:cNvPr id="7" name="Линия 28"/>
              <p:cNvSpPr>
                <a:spLocks noChangeShapeType="1"/>
              </p:cNvSpPr>
              <p:nvPr/>
            </p:nvSpPr>
            <p:spPr bwMode="auto">
              <a:xfrm>
                <a:off x="4649" y="1480"/>
                <a:ext cx="18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>
                  <a:solidFill>
                    <a:srgbClr val="00B0F0"/>
                  </a:solidFill>
                </a:endParaRPr>
              </a:p>
            </p:txBody>
          </p:sp>
        </p:grpSp>
        <p:sp>
          <p:nvSpPr>
            <p:cNvPr id="5" name="Линия 29"/>
            <p:cNvSpPr>
              <a:spLocks noChangeShapeType="1"/>
            </p:cNvSpPr>
            <p:nvPr/>
          </p:nvSpPr>
          <p:spPr bwMode="auto">
            <a:xfrm>
              <a:off x="4694" y="2251"/>
              <a:ext cx="1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>
                <a:solidFill>
                  <a:srgbClr val="00B0F0"/>
                </a:solidFill>
              </a:endParaRPr>
            </a:p>
          </p:txBody>
        </p:sp>
      </p:grp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725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643866" cy="1000132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Чтобы закон Кулона был верен, необходимо: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714488"/>
            <a:ext cx="7929618" cy="4786346"/>
          </a:xfrm>
        </p:spPr>
        <p:txBody>
          <a:bodyPr>
            <a:normAutofit/>
          </a:bodyPr>
          <a:lstStyle/>
          <a:p>
            <a:pPr marL="609600" indent="0">
              <a:lnSpc>
                <a:spcPct val="90000"/>
              </a:lnSpc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Точечные заряды - то есть  расстояние между заряженными телами на много больше их размеров. 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Их неподвижность. Иначе уже надо учитывать дополнительные эффекты: возникающее магнитное поле движущегося заряда и соответствующую ему дополнительную силу Лоренца, действующую на другой движущийся заряд. 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Взаимодействие в вакууме. </a:t>
            </a:r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183880" cy="128588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Генри Кавендиш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/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(1731 — 1810)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4" name="Содержимое 3" descr="Priestle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429256" y="1571612"/>
            <a:ext cx="3167086" cy="4187825"/>
          </a:xfrm>
        </p:spPr>
      </p:pic>
      <p:sp>
        <p:nvSpPr>
          <p:cNvPr id="5" name="Прямоугольник 4"/>
          <p:cNvSpPr/>
          <p:nvPr/>
        </p:nvSpPr>
        <p:spPr>
          <a:xfrm>
            <a:off x="642910" y="1571612"/>
            <a:ext cx="4572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Британский физик и химик, член Лондонского королевского общества (с 1760 года).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Кавендиш первый установил закон взаимодействия точечных заряженных тел, но своих работ по электричеству он не публиковал. Около ста лет рукописи находились в архиве семьи Кавендиша, пока не были переданы для печати Максвеллу. Произошло это через много лет после того, как закон взаимодействия зарядов был установлен Кулоном. 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50"/>
                            </p:stCondLst>
                            <p:childTnLst>
                              <p:par>
                                <p:cTn id="13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650"/>
                            </p:stCondLst>
                            <p:childTnLst>
                              <p:par>
                                <p:cTn id="1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86380" y="214290"/>
            <a:ext cx="3643338" cy="150019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 </a:t>
            </a:r>
            <a:r>
              <a:rPr lang="ru-RU" dirty="0" smtClean="0">
                <a:solidFill>
                  <a:srgbClr val="002060"/>
                </a:solidFill>
              </a:rPr>
              <a:t>Решение  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   задачи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9" y="428604"/>
            <a:ext cx="5072097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00"/>
                            </p:stCondLst>
                            <p:childTnLst>
                              <p:par>
                                <p:cTn id="13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428604"/>
            <a:ext cx="4572032" cy="105156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Решение задачи</a:t>
            </a:r>
            <a:endParaRPr lang="ru-RU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785926"/>
            <a:ext cx="8143932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100"/>
                            </p:stCondLst>
                            <p:childTnLst>
                              <p:par>
                                <p:cTn id="1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428604"/>
            <a:ext cx="7072362" cy="86834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         Содержание: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58204" cy="4929198"/>
          </a:xfrm>
        </p:spPr>
        <p:txBody>
          <a:bodyPr/>
          <a:lstStyle/>
          <a:p>
            <a:pPr marL="0" lvl="1">
              <a:spcBef>
                <a:spcPts val="60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такое электростатика?</a:t>
            </a:r>
          </a:p>
          <a:p>
            <a:pPr marL="0" lvl="1">
              <a:spcBef>
                <a:spcPts val="60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Ученый Ш.О.Кулон</a:t>
            </a:r>
          </a:p>
          <a:p>
            <a:pPr marL="0" lvl="1">
              <a:spcBef>
                <a:spcPts val="60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Крутильные весы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Закон Кулона. Формулировка закона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Формула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Силы взаимодействия зарядов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Кулоновская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сила-центральная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Условия действия закона Кулона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Ученый Г. Кавендиш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Решение задачи.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advClick="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500"/>
                            </p:stCondLst>
                            <p:childTnLst>
                              <p:par>
                                <p:cTn id="6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0"/>
            <a:ext cx="7572428" cy="1051560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Что такое электростатика?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5357850" cy="507209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400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Электростатика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— раздел электродинамики, изучающий взаимодействие неподвижных электрических зарядов.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Между одноимённо заряженными телами возникает электростатическое (или кулоновское) отталкивание, а между разноимённо заряженными — электростатическое притяжение. Явление отталкивания одноименных зарядов лежит в основе создания электроскопа — прибора для обнаружения электрических зарядов.</a:t>
            </a:r>
          </a:p>
          <a:p>
            <a:pPr>
              <a:buNone/>
            </a:pPr>
            <a:endParaRPr lang="ru-RU" sz="3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7" descr="image0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69" y="2214554"/>
            <a:ext cx="3005637" cy="2428892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215370" cy="2000264"/>
          </a:xfrm>
        </p:spPr>
        <p:txBody>
          <a:bodyPr>
            <a:noAutofit/>
          </a:bodyPr>
          <a:lstStyle/>
          <a:p>
            <a:r>
              <a:rPr lang="ru-RU" sz="4400" dirty="0" smtClean="0">
                <a:solidFill>
                  <a:srgbClr val="00B0F0"/>
                </a:solidFill>
              </a:rPr>
              <a:t>        </a:t>
            </a:r>
            <a:r>
              <a:rPr lang="ru-RU" sz="4000" dirty="0" smtClean="0">
                <a:solidFill>
                  <a:srgbClr val="002060"/>
                </a:solidFill>
              </a:rPr>
              <a:t>Шарль Огюст Кулон</a:t>
            </a:r>
            <a:br>
              <a:rPr lang="ru-RU" sz="4000" dirty="0" smtClean="0">
                <a:solidFill>
                  <a:srgbClr val="002060"/>
                </a:solidFill>
              </a:rPr>
            </a:br>
            <a:r>
              <a:rPr lang="ru-RU" sz="4000" dirty="0" smtClean="0">
                <a:solidFill>
                  <a:srgbClr val="002060"/>
                </a:solidFill>
              </a:rPr>
              <a:t>              (1736–1806)</a:t>
            </a:r>
            <a:r>
              <a:rPr lang="ru-RU" sz="4400" dirty="0" smtClean="0">
                <a:solidFill>
                  <a:srgbClr val="00B0F0"/>
                </a:solidFill>
              </a:rPr>
              <a:t/>
            </a:r>
            <a:br>
              <a:rPr lang="ru-RU" sz="4400" dirty="0" smtClean="0">
                <a:solidFill>
                  <a:srgbClr val="00B0F0"/>
                </a:solidFill>
              </a:rPr>
            </a:br>
            <a:endParaRPr lang="ru-RU" sz="4400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14488"/>
            <a:ext cx="5643602" cy="5429264"/>
          </a:xfrm>
        </p:spPr>
        <p:txBody>
          <a:bodyPr>
            <a:normAutofit/>
          </a:bodyPr>
          <a:lstStyle/>
          <a:p>
            <a:pPr indent="384048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Родился, жил и работал в г. Париже (Франция).Военный инженер, действительный член Парижской академии наук. Изобрел крутильные весы и заново открыл закон взаимодействия зарядов, экспериментально доказав его справедливость в 1785 г. Это открытие позволило судить об электричестве количественно.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39a92237f6d0d0e14facdb71758c3e0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2357430"/>
            <a:ext cx="3015628" cy="3500462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80"/>
                            </p:stCondLst>
                            <p:childTnLst>
                              <p:par>
                                <p:cTn id="1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8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5114932" cy="3571900"/>
          </a:xfrm>
        </p:spPr>
        <p:txBody>
          <a:bodyPr>
            <a:normAutofit/>
          </a:bodyPr>
          <a:lstStyle/>
          <a:p>
            <a:pPr indent="384048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Для измерения силы взаимодействия двух точечных зарядов Кулон использовал </a:t>
            </a:r>
            <a:r>
              <a:rPr lang="ru-RU" sz="3600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крутильные весы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428604"/>
            <a:ext cx="3855528" cy="5698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40"/>
                            </p:stCondLst>
                            <p:childTnLst>
                              <p:par>
                                <p:cTn id="11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28" y="0"/>
            <a:ext cx="3714776" cy="1500150"/>
          </a:xfrm>
        </p:spPr>
        <p:txBody>
          <a:bodyPr>
            <a:noAutofit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1472" y="357166"/>
            <a:ext cx="3929090" cy="6286544"/>
          </a:xfrm>
        </p:spPr>
        <p:txBody>
          <a:bodyPr>
            <a:normAutofit/>
          </a:bodyPr>
          <a:lstStyle/>
          <a:p>
            <a:pPr marL="533400" indent="-533400"/>
            <a:r>
              <a:rPr lang="ru-RU" sz="3600" dirty="0" smtClean="0">
                <a:solidFill>
                  <a:srgbClr val="002060"/>
                </a:solidFill>
              </a:rPr>
              <a:t>Крутильные весы: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ru-RU" sz="3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Незаряженная сфера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ru-RU" sz="3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Неподвижная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заряженная сфера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ru-RU" sz="3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Легкий изолирующий стержень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ru-RU" sz="3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Упругая нить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ru-RU" sz="3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Бумажный диск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ru-RU" sz="3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Шкала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37" descr="1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3511" b="3511"/>
          <a:stretch>
            <a:fillRect/>
          </a:stretch>
        </p:blipFill>
        <p:spPr bwMode="auto">
          <a:xfrm>
            <a:off x="4572000" y="428603"/>
            <a:ext cx="4232700" cy="6007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000"/>
                            </p:stCondLst>
                            <p:childTnLst>
                              <p:par>
                                <p:cTn id="4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7158" y="642918"/>
            <a:ext cx="4143372" cy="285752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002060"/>
                </a:solidFill>
                <a:cs typeface="Times New Roman" pitchFamily="18" charset="0"/>
              </a:rPr>
              <a:t>Силы взаимодействия одноименных и разноименных зарядов</a:t>
            </a:r>
            <a:endParaRPr lang="ru-RU" sz="3600" dirty="0">
              <a:solidFill>
                <a:srgbClr val="002060"/>
              </a:solidFill>
              <a:cs typeface="Times New Roman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357166"/>
            <a:ext cx="4158184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357166"/>
            <a:ext cx="4214842" cy="785818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Закон Кулона 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001056" cy="4071966"/>
          </a:xfrm>
        </p:spPr>
        <p:txBody>
          <a:bodyPr>
            <a:noAutofit/>
          </a:bodyPr>
          <a:lstStyle/>
          <a:p>
            <a:pPr indent="384048">
              <a:buNone/>
            </a:pPr>
            <a:r>
              <a:rPr lang="ru-RU" sz="3200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Сила взаимодействия</a:t>
            </a:r>
            <a:r>
              <a:rPr lang="ru-RU" sz="3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между двумя неподвижными  точечными зарядами, находящимися в вакууме, прямо пропорциональна  произведению модулей зарядов, обратно пропорциональна квадрату расстояния между ними.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4429132"/>
            <a:ext cx="4485439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50"/>
                            </p:stCondLst>
                            <p:childTnLst>
                              <p:par>
                                <p:cTn id="1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50"/>
                            </p:stCondLst>
                            <p:childTnLst>
                              <p:par>
                                <p:cTn id="19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429684" cy="6072206"/>
          </a:xfrm>
        </p:spPr>
        <p:txBody>
          <a:bodyPr>
            <a:normAutofit fontScale="90000"/>
          </a:bodyPr>
          <a:lstStyle/>
          <a:p>
            <a:r>
              <a:rPr lang="ru-RU" sz="36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где:</a:t>
            </a:r>
            <a:r>
              <a:rPr lang="ru-RU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3600" b="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b="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q</a:t>
            </a:r>
            <a:r>
              <a:rPr lang="en-US" sz="3600" b="0" i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b="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величины зарядов </a:t>
            </a:r>
            <a:r>
              <a:rPr lang="en-US" sz="36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6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Кл</a:t>
            </a:r>
            <a:r>
              <a:rPr lang="en-US" sz="36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3600" b="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6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расстояние между ними </a:t>
            </a:r>
            <a:r>
              <a:rPr lang="en-US" sz="36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6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36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3600" b="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6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коэффициент             </a:t>
            </a:r>
            <a:r>
              <a:rPr lang="en-US" sz="36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6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пропорциональности </a:t>
            </a:r>
            <a:r>
              <a:rPr lang="ru-RU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3600" b="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сила Кулона  </a:t>
            </a:r>
            <a:r>
              <a:rPr lang="en-US" sz="36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6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</a:t>
            </a:r>
            <a:r>
              <a:rPr lang="en-US" sz="36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0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Кулон</a:t>
            </a:r>
            <a:r>
              <a:rPr lang="ru-RU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электрический заряд, проходящий  через поперечное сечение проводника при силе тока 1А за 1 с.</a:t>
            </a:r>
            <a:r>
              <a:rPr lang="ru-RU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416</TotalTime>
  <Words>333</Words>
  <Application>Microsoft Office PowerPoint</Application>
  <PresentationFormat>Экран (4:3)</PresentationFormat>
  <Paragraphs>73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Аспект</vt:lpstr>
      <vt:lpstr>Презентация на тему: «Что такое электростатика? Закон Кулона»</vt:lpstr>
      <vt:lpstr>         Содержание:</vt:lpstr>
      <vt:lpstr>Что такое электростатика?</vt:lpstr>
      <vt:lpstr>        Шарль Огюст Кулон               (1736–1806) </vt:lpstr>
      <vt:lpstr>Слайд 5</vt:lpstr>
      <vt:lpstr> </vt:lpstr>
      <vt:lpstr>Слайд 7</vt:lpstr>
      <vt:lpstr>Закон Кулона :</vt:lpstr>
      <vt:lpstr>где: q1 q2 - величины зарядов [ Кл] r   - расстояние между ними [м] k   -коэффициент                    пропорциональности   F - сила Кулона  [ Н]  Кулон - электрический заряд, проходящий  через поперечное сечение проводника при силе тока 1А за 1 с. </vt:lpstr>
      <vt:lpstr>     </vt:lpstr>
      <vt:lpstr>Силы взаимодействия зарядов:</vt:lpstr>
      <vt:lpstr>Кулоновская сила является центральной. Силы взаимодействия двух неподвижных точечных заряженных тел направлены вдоль прямой, соединяющей эти тела. </vt:lpstr>
      <vt:lpstr>Чтобы закон Кулона был верен, необходимо:</vt:lpstr>
      <vt:lpstr>Генри Кавендиш  (1731 — 1810)</vt:lpstr>
      <vt:lpstr>  Решение      задачи</vt:lpstr>
      <vt:lpstr>Решение задачи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«Электростатика.Закон Кулона»</dc:title>
  <cp:lastModifiedBy>Admin</cp:lastModifiedBy>
  <cp:revision>48</cp:revision>
  <dcterms:modified xsi:type="dcterms:W3CDTF">2014-12-24T11:00:01Z</dcterms:modified>
</cp:coreProperties>
</file>