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F22-3777-4C56-BA00-72F94A8CBAE6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54C89-9EAF-4451-A6DB-48BA3FC71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4.jpe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4.jpe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772816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latin typeface="AnastasiaScript" pitchFamily="2" charset="0"/>
              </a:rPr>
              <a:t>Первый закон термодинамики</a:t>
            </a:r>
            <a:endParaRPr lang="ru-RU" sz="8000" b="1" dirty="0">
              <a:latin typeface="AnastasiaScript" pitchFamily="2" charset="0"/>
            </a:endParaRPr>
          </a:p>
        </p:txBody>
      </p:sp>
      <p:pic>
        <p:nvPicPr>
          <p:cNvPr id="5" name="Picture 4" descr="професс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6672"/>
            <a:ext cx="11525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AnastasiaScript" pitchFamily="2" charset="0"/>
              </a:rPr>
              <a:t>Повторение</a:t>
            </a:r>
            <a:endParaRPr lang="ru-RU" sz="4400" b="1" dirty="0">
              <a:latin typeface="AnastasiaScrip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Определение внутренней энергии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 чего зависит внутренняя энергия?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Внутренняя энергия одноатомного идеального газа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Способы изменения внутренней энергии.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Виды теплопередачи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Формула работы газа, работы внешних сил.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Изопроцессы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Определения, закон.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antn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000108"/>
            <a:ext cx="1800225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764704"/>
            <a:ext cx="9144000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725144"/>
            <a:ext cx="8640960" cy="18722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4077072"/>
            <a:ext cx="237626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2132856"/>
            <a:ext cx="25202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18864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закон термодинамики: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Изменение внутренней энергии системы при переходе её из одного состояние в другое равно сумме работы внешних сил и количества теплоты, переданной системе.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или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131840" y="2132856"/>
          <a:ext cx="2240249" cy="576064"/>
        </p:xfrm>
        <a:graphic>
          <a:graphicData uri="http://schemas.openxmlformats.org/presentationml/2006/ole">
            <p:oleObj spid="_x0000_s1026" name="Формула" r:id="rId4" imgW="888840" imgH="2286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23728" y="3068960"/>
          <a:ext cx="5688632" cy="1512613"/>
        </p:xfrm>
        <a:graphic>
          <a:graphicData uri="http://schemas.openxmlformats.org/presentationml/2006/ole">
            <p:oleObj spid="_x0000_s1027" name="Формула" r:id="rId5" imgW="2374560" imgH="6728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4941168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Количество теплоты, переданное системе, идет на изменение её внутренней энергии и на совершение системой работы над внешними телами.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Применение 1 закона термодинамики  к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изопроцессам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Изохорный процесс</a:t>
            </a: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628800"/>
          <a:ext cx="878498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872208"/>
                <a:gridCol w="1080120"/>
                <a:gridCol w="2232248"/>
                <a:gridCol w="24482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процесса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График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закона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Формулы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Физический смысл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Изохор-ный</a:t>
                      </a:r>
                      <a:endParaRPr lang="ru-RU" dirty="0" smtClean="0"/>
                    </a:p>
                    <a:p>
                      <a:r>
                        <a:rPr lang="en-US" dirty="0" smtClean="0"/>
                        <a:t>V=const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Нагревание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Q&gt;0,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A=0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2        Q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1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энергия газа увеличивается за счет подводимого тепла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Охлаждение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Q&lt;0,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A=0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                    Q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1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2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 энергия газа уменьшается за счет того, что газ отдает тепло окружающей среде.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1619672" y="3140968"/>
            <a:ext cx="1080120" cy="937692"/>
            <a:chOff x="1619672" y="2204864"/>
            <a:chExt cx="1080120" cy="937692"/>
          </a:xfrm>
        </p:grpSpPr>
        <p:cxnSp>
          <p:nvCxnSpPr>
            <p:cNvPr id="8" name="Прямая со стрелкой 7"/>
            <p:cNvCxnSpPr/>
            <p:nvPr/>
          </p:nvCxnSpPr>
          <p:spPr>
            <a:xfrm rot="5400000" flipH="1" flipV="1">
              <a:off x="1152414" y="2672122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619672" y="3140968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rot="5400000" flipH="1" flipV="1">
              <a:off x="1692474" y="2708126"/>
              <a:ext cx="57606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rot="10800000" flipV="1">
              <a:off x="2051720" y="2492896"/>
              <a:ext cx="648072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1619672" y="5157192"/>
            <a:ext cx="1080120" cy="937692"/>
            <a:chOff x="1619672" y="2204864"/>
            <a:chExt cx="1080120" cy="937692"/>
          </a:xfrm>
        </p:grpSpPr>
        <p:cxnSp>
          <p:nvCxnSpPr>
            <p:cNvPr id="23" name="Прямая со стрелкой 22"/>
            <p:cNvCxnSpPr/>
            <p:nvPr/>
          </p:nvCxnSpPr>
          <p:spPr>
            <a:xfrm rot="5400000" flipH="1" flipV="1">
              <a:off x="1152414" y="2672122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1619672" y="3140968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rot="5400000">
              <a:off x="1764482" y="2708126"/>
              <a:ext cx="43204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V="1">
              <a:off x="2195736" y="2276872"/>
              <a:ext cx="43204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3275856" y="2348880"/>
          <a:ext cx="967608" cy="360040"/>
        </p:xfrm>
        <a:graphic>
          <a:graphicData uri="http://schemas.openxmlformats.org/presentationml/2006/ole">
            <p:oleObj spid="_x0000_s2052" name="Формула" r:id="rId4" imgW="545760" imgH="203040" progId="Equation.3">
              <p:embed/>
            </p:oleObj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4499992" y="2852936"/>
          <a:ext cx="1728192" cy="1336501"/>
        </p:xfrm>
        <a:graphic>
          <a:graphicData uri="http://schemas.openxmlformats.org/presentationml/2006/ole">
            <p:oleObj spid="_x0000_s2053" name="Формула" r:id="rId5" imgW="1054080" imgH="812520" progId="Equation.3">
              <p:embed/>
            </p:oleObj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4" name="Формула" r:id="rId6" imgW="114120" imgH="21564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203848" y="4581128"/>
          <a:ext cx="1125537" cy="360362"/>
        </p:xfrm>
        <a:graphic>
          <a:graphicData uri="http://schemas.openxmlformats.org/presentationml/2006/ole">
            <p:oleObj spid="_x0000_s2055" name="Формула" r:id="rId7" imgW="634680" imgH="203040" progId="Equation.3">
              <p:embed/>
            </p:oleObj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/>
        </p:nvGraphicFramePr>
        <p:xfrm>
          <a:off x="4788024" y="2348880"/>
          <a:ext cx="864096" cy="302434"/>
        </p:xfrm>
        <a:graphic>
          <a:graphicData uri="http://schemas.openxmlformats.org/presentationml/2006/ole">
            <p:oleObj spid="_x0000_s2056" name="Формула" r:id="rId8" imgW="507960" imgH="17748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932040" y="4653136"/>
          <a:ext cx="863600" cy="303212"/>
        </p:xfrm>
        <a:graphic>
          <a:graphicData uri="http://schemas.openxmlformats.org/presentationml/2006/ole">
            <p:oleObj spid="_x0000_s2057" name="Формула" r:id="rId9" imgW="50796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052736"/>
          <a:ext cx="878498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872208"/>
                <a:gridCol w="1080120"/>
                <a:gridCol w="2232248"/>
                <a:gridCol w="24482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процесса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График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закона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Формулы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Физический смысл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Изотер-мический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T=const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Расширение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Q&gt;0,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&gt;0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Q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2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Всё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переданное газу тепло идет на совершение им же работы.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Сжатие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Q&lt;0,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&lt;0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                    Q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1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 совершении работы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внешними силами газ отдает тепло окружающей среде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619672" y="4365104"/>
            <a:ext cx="1152128" cy="1081756"/>
            <a:chOff x="1619672" y="2348832"/>
            <a:chExt cx="1152128" cy="1081756"/>
          </a:xfrm>
        </p:grpSpPr>
        <p:cxnSp>
          <p:nvCxnSpPr>
            <p:cNvPr id="4" name="Прямая со стрелкой 3"/>
            <p:cNvCxnSpPr/>
            <p:nvPr/>
          </p:nvCxnSpPr>
          <p:spPr>
            <a:xfrm rot="5400000" flipH="1" flipV="1">
              <a:off x="1152414" y="2960154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>
              <a:off x="1619672" y="3429000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V="1">
              <a:off x="2123728" y="2492848"/>
              <a:ext cx="648072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Дуга 7"/>
            <p:cNvSpPr/>
            <p:nvPr/>
          </p:nvSpPr>
          <p:spPr>
            <a:xfrm rot="10800000">
              <a:off x="1869176" y="2348832"/>
              <a:ext cx="830616" cy="792136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619672" y="2348880"/>
            <a:ext cx="1080120" cy="1081756"/>
            <a:chOff x="1619672" y="2348832"/>
            <a:chExt cx="1080120" cy="1081756"/>
          </a:xfrm>
        </p:grpSpPr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1152414" y="2960154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619672" y="3429000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rot="10800000" flipV="1">
              <a:off x="2195736" y="2780880"/>
              <a:ext cx="360040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Дуга 15"/>
            <p:cNvSpPr/>
            <p:nvPr/>
          </p:nvSpPr>
          <p:spPr>
            <a:xfrm rot="10800000">
              <a:off x="1869176" y="2348832"/>
              <a:ext cx="830616" cy="792136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347864" y="2132856"/>
          <a:ext cx="934882" cy="418604"/>
        </p:xfrm>
        <a:graphic>
          <a:graphicData uri="http://schemas.openxmlformats.org/presentationml/2006/ole">
            <p:oleObj spid="_x0000_s3074" name="Формула" r:id="rId4" imgW="482400" imgH="21564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3275856" y="4293096"/>
          <a:ext cx="936104" cy="432048"/>
        </p:xfrm>
        <a:graphic>
          <a:graphicData uri="http://schemas.openxmlformats.org/presentationml/2006/ole">
            <p:oleObj spid="_x0000_s3075" name="Формула" r:id="rId5" imgW="609480" imgH="22860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3275856" y="1844824"/>
          <a:ext cx="940048" cy="329017"/>
        </p:xfrm>
        <a:graphic>
          <a:graphicData uri="http://schemas.openxmlformats.org/presentationml/2006/ole">
            <p:oleObj spid="_x0000_s3076" name="Формула" r:id="rId6" imgW="507960" imgH="1774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275856" y="3861048"/>
          <a:ext cx="939800" cy="328613"/>
        </p:xfrm>
        <a:graphic>
          <a:graphicData uri="http://schemas.openxmlformats.org/presentationml/2006/ole">
            <p:oleObj spid="_x0000_s3077" name="Формула" r:id="rId7" imgW="507960" imgH="17748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4427984" y="1988840"/>
          <a:ext cx="2036798" cy="648072"/>
        </p:xfrm>
        <a:graphic>
          <a:graphicData uri="http://schemas.openxmlformats.org/presentationml/2006/ole">
            <p:oleObj spid="_x0000_s3078" name="Формула" r:id="rId8" imgW="1396800" imgH="4442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360863" y="4149725"/>
          <a:ext cx="2089150" cy="576263"/>
        </p:xfrm>
        <a:graphic>
          <a:graphicData uri="http://schemas.openxmlformats.org/presentationml/2006/ole">
            <p:oleObj spid="_x0000_s3079" name="Формула" r:id="rId9" imgW="1612800" imgH="44424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483768" y="332656"/>
            <a:ext cx="369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Изотермический процесс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260648"/>
            <a:ext cx="3402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Изобарный процесс</a:t>
            </a: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052736"/>
          <a:ext cx="8784980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872208"/>
                <a:gridCol w="1152128"/>
                <a:gridCol w="2664296"/>
                <a:gridCol w="19442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процесса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График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закона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Формулы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Физический смысл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Изобар-ный</a:t>
                      </a:r>
                      <a:r>
                        <a:rPr lang="ru-RU" baseline="0" dirty="0" smtClean="0"/>
                        <a:t> р</a:t>
                      </a:r>
                      <a:r>
                        <a:rPr lang="en-US" baseline="0" dirty="0" smtClean="0"/>
                        <a:t>=const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Расширение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нагревание)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Q&gt;0,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&gt;0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1            2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Всё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переданное газу тепло идет на совершение им же работы.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Сжатие(Охлаждение)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Q&lt;0,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&lt;0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        Q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2              1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 совершении работы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внешними силами газ отдает тепло окружающей среде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1619672" y="2852936"/>
            <a:ext cx="1080120" cy="937692"/>
            <a:chOff x="1619672" y="2492944"/>
            <a:chExt cx="1080120" cy="937692"/>
          </a:xfrm>
        </p:grpSpPr>
        <p:cxnSp>
          <p:nvCxnSpPr>
            <p:cNvPr id="5" name="Прямая со стрелкой 4"/>
            <p:cNvCxnSpPr/>
            <p:nvPr/>
          </p:nvCxnSpPr>
          <p:spPr>
            <a:xfrm rot="5400000" flipH="1" flipV="1">
              <a:off x="1152414" y="2960202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>
              <a:off x="1619672" y="3429048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1835696" y="3068960"/>
              <a:ext cx="7200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rot="5400000">
              <a:off x="1979712" y="2780928"/>
              <a:ext cx="2880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1619672" y="5085184"/>
            <a:ext cx="1080120" cy="937692"/>
            <a:chOff x="1619672" y="4437160"/>
            <a:chExt cx="1080120" cy="937692"/>
          </a:xfrm>
        </p:grpSpPr>
        <p:cxnSp>
          <p:nvCxnSpPr>
            <p:cNvPr id="15" name="Прямая со стрелкой 14"/>
            <p:cNvCxnSpPr/>
            <p:nvPr/>
          </p:nvCxnSpPr>
          <p:spPr>
            <a:xfrm rot="5400000" flipH="1" flipV="1">
              <a:off x="1152414" y="4904418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619672" y="5373264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rot="10800000">
              <a:off x="1907704" y="5013176"/>
              <a:ext cx="7920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rot="5400000" flipH="1" flipV="1">
              <a:off x="1943708" y="4689188"/>
              <a:ext cx="3600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3275856" y="2204864"/>
          <a:ext cx="1008112" cy="306179"/>
        </p:xfrm>
        <a:graphic>
          <a:graphicData uri="http://schemas.openxmlformats.org/presentationml/2006/ole">
            <p:oleObj spid="_x0000_s4098" name="Формула" r:id="rId4" imgW="850680" imgH="2156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262313" y="4427538"/>
          <a:ext cx="1038225" cy="325437"/>
        </p:xfrm>
        <a:graphic>
          <a:graphicData uri="http://schemas.openxmlformats.org/presentationml/2006/ole">
            <p:oleObj spid="_x0000_s4099" name="Формула" r:id="rId5" imgW="876240" imgH="228600" progId="Equation.3">
              <p:embed/>
            </p:oleObj>
          </a:graphicData>
        </a:graphic>
      </p:graphicFrame>
      <p:graphicFrame>
        <p:nvGraphicFramePr>
          <p:cNvPr id="42" name="Объект 41"/>
          <p:cNvGraphicFramePr>
            <a:graphicFrameLocks noChangeAspect="1"/>
          </p:cNvGraphicFramePr>
          <p:nvPr/>
        </p:nvGraphicFramePr>
        <p:xfrm>
          <a:off x="4408696" y="2060848"/>
          <a:ext cx="2559412" cy="1566416"/>
        </p:xfrm>
        <a:graphic>
          <a:graphicData uri="http://schemas.openxmlformats.org/presentationml/2006/ole">
            <p:oleObj spid="_x0000_s4100" name="Формула" r:id="rId6" imgW="2323800" imgH="142236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052736"/>
          <a:ext cx="878498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872208"/>
                <a:gridCol w="1080120"/>
                <a:gridCol w="2232248"/>
                <a:gridCol w="24482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процесса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График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закона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Формулы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Физический смысл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Изотер-мический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T=const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Расширение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&gt;0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2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 энергия уменьшается за счет того, что газ сам совершает работу. Газ охлаждается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Охлаждение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Q&lt;0,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&lt;0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                     Q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1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V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Внутренняя энергия газа увеличивается за счет совершения работы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внешними  силами над системой. Газ нагревается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8"/>
          <p:cNvGrpSpPr/>
          <p:nvPr/>
        </p:nvGrpSpPr>
        <p:grpSpPr>
          <a:xfrm>
            <a:off x="1619672" y="4365104"/>
            <a:ext cx="1152128" cy="1081756"/>
            <a:chOff x="1619672" y="2348832"/>
            <a:chExt cx="1152128" cy="1081756"/>
          </a:xfrm>
        </p:grpSpPr>
        <p:cxnSp>
          <p:nvCxnSpPr>
            <p:cNvPr id="4" name="Прямая со стрелкой 3"/>
            <p:cNvCxnSpPr/>
            <p:nvPr/>
          </p:nvCxnSpPr>
          <p:spPr>
            <a:xfrm rot="5400000" flipH="1" flipV="1">
              <a:off x="1152414" y="2960154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>
              <a:off x="1619672" y="3429000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V="1">
              <a:off x="2123728" y="2492848"/>
              <a:ext cx="648072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Дуга 7"/>
            <p:cNvSpPr/>
            <p:nvPr/>
          </p:nvSpPr>
          <p:spPr>
            <a:xfrm rot="10800000">
              <a:off x="1869176" y="2348832"/>
              <a:ext cx="830616" cy="792136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11"/>
          <p:cNvGrpSpPr/>
          <p:nvPr/>
        </p:nvGrpSpPr>
        <p:grpSpPr>
          <a:xfrm>
            <a:off x="1619672" y="2348880"/>
            <a:ext cx="1080120" cy="1081756"/>
            <a:chOff x="1619672" y="2348832"/>
            <a:chExt cx="1080120" cy="1081756"/>
          </a:xfrm>
        </p:grpSpPr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1152414" y="2960154"/>
              <a:ext cx="93610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619672" y="3429000"/>
              <a:ext cx="108012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Дуга 15"/>
            <p:cNvSpPr/>
            <p:nvPr/>
          </p:nvSpPr>
          <p:spPr>
            <a:xfrm rot="10800000">
              <a:off x="1869176" y="2348832"/>
              <a:ext cx="830616" cy="792136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275856" y="2132856"/>
          <a:ext cx="988764" cy="310687"/>
        </p:xfrm>
        <a:graphic>
          <a:graphicData uri="http://schemas.openxmlformats.org/presentationml/2006/ole">
            <p:oleObj spid="_x0000_s19458" name="Формула" r:id="rId4" imgW="685800" imgH="21564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3257550" y="4292600"/>
          <a:ext cx="974725" cy="431800"/>
        </p:xfrm>
        <a:graphic>
          <a:graphicData uri="http://schemas.openxmlformats.org/presentationml/2006/ole">
            <p:oleObj spid="_x0000_s19459" name="Формула" r:id="rId5" imgW="634680" imgH="22860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483768" y="332656"/>
            <a:ext cx="3112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Адиабатный процесс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725144"/>
            <a:ext cx="835292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204864"/>
            <a:ext cx="8496944" cy="2304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332656"/>
            <a:ext cx="8424936" cy="1800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7" y="332656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1. При изотермическом расширении идеальным газом была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совершена работа 15 кДж. Какое количество теплоты сообщено газу?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Решение. При изотермическом процессе 1 закон термодинамики имеет вид: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Q=A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г, т.е. газ совершает работу за счет сообщенного ему количества теплоты.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Q=15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кДж.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2. В закрытом баллоне находится газ. При охлаждении его внутренняя энергия уменьшилась на 500 кДж. Какое количество теплоты отдал газ? Совершил ли он работу?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 Газ находится в закрытом баллоне, следовательно, объем газа не изменяется. Данный процесс является изохорным охлаждением. Работа газа равна 0, т.к. изменение объема равно 0.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Q=-500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кДж. (знак «-» показывает, что газ отдает тепло).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3. Вычислить изменение внутренней энергии кислорода массой 0,5 кг при изохорном нагревании на 15К. Удельная теплоемкость кислорода при постоянном давлении равна 920 Дж/(кг*К).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Домашнее задание.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§80, 81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1. В цилиндре под поршнем находится 1,25 кг воздуха. Для его нагревания на 4К при постоянном давлении было затрачено 5 кДж теплоты. Определите изменение внутренней энергии воздуха. Молярная масса воздуха 0,029 кг/моль.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2. Вычислите количество теплоты отданное газом, если при изотермическом сжатии была совершена работа 200 Дж.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Задача 3. Вычислите количество теплоты, полученное газом при  нагревании его в закрытом сосуде, если внутренняя энергия газа увеличилась на 300 кДж.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antn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5373216"/>
            <a:ext cx="1512193" cy="126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t="47721" r="50401"/>
          <a:stretch>
            <a:fillRect/>
          </a:stretch>
        </p:blipFill>
        <p:spPr bwMode="auto">
          <a:xfrm>
            <a:off x="7740352" y="260648"/>
            <a:ext cx="883719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606</Words>
  <Application>Microsoft Office PowerPoint</Application>
  <PresentationFormat>Экран (4:3)</PresentationFormat>
  <Paragraphs>131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GrasCD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24</cp:revision>
  <dcterms:created xsi:type="dcterms:W3CDTF">2011-02-13T19:08:50Z</dcterms:created>
  <dcterms:modified xsi:type="dcterms:W3CDTF">2011-02-14T19:51:24Z</dcterms:modified>
</cp:coreProperties>
</file>