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352"/>
    <a:srgbClr val="FFFF99"/>
    <a:srgbClr val="C47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D9B93-424C-4E46-B5DD-107FF9EE3140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F0A6-9D64-43AF-A9E1-666A337C8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528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6F0A6-9D64-43AF-A9E1-666A337C8BE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96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2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5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096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878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234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75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968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2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7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00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24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10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30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84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6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03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B35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4AFE1-DE88-4BFD-BBF4-A8F27FD2A15C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B30D0-50A2-4D63-A951-50955CE5F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515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9777" y="1375018"/>
            <a:ext cx="94447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Анализ результатов ЕГЭ и ГИА </a:t>
            </a:r>
          </a:p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п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о физике в 2014 году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0347" y="4855780"/>
            <a:ext cx="5281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физики </a:t>
            </a:r>
          </a:p>
          <a:p>
            <a:r>
              <a:rPr lang="ru-RU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№2 </a:t>
            </a:r>
            <a:r>
              <a:rPr lang="ru-RU" sz="2800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Тумботино</a:t>
            </a:r>
          </a:p>
          <a:p>
            <a:r>
              <a:rPr lang="ru-RU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Лапышева Л. И.</a:t>
            </a:r>
            <a:endParaRPr lang="ru-RU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83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3259" y="400050"/>
            <a:ext cx="7758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ЕГЭ в 2014 году</a:t>
            </a:r>
          </a:p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А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0136" y="2171879"/>
            <a:ext cx="108251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Наиболее высокие результаты получены для заданий с выбором ответа, оценивающих взаимодействие постоянных магнитов (71%), узнавание явлений дисперсии и дифракции (85%) и явлений плавления, кипения и кристаллизации (78%), изображение в плоском зеркале (85%) и изображение в линзах (82%). В последнем случае у выпускников возникали затруднения, если, кроме определения положения изображения, необходимо было вычислить оптическую силу линзы (49% выполнения – см. пример 1).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37614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0688" y="701274"/>
            <a:ext cx="9982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Пример 1 </a:t>
            </a:r>
          </a:p>
          <a:p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На рисунке показан ход двух лучей от точечного источника света А через тонкую линзу. </a:t>
            </a:r>
            <a:endParaRPr lang="ru-RU" sz="28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8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Какова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приблизительно оптическая сила этой линзы?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17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дптр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2) 20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дптр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3) 14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дптр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4) 33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дптр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4 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63" y="2193388"/>
            <a:ext cx="6683716" cy="22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1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503" y="1470592"/>
            <a:ext cx="2165878" cy="230130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47737" y="1100941"/>
            <a:ext cx="82819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Пример 2 </a:t>
            </a: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герметично закрытый пакет из-под сока вставлена изогнутая трубочка для коктейля (см. рисунок), внутри которой находится небольшой столбик сока. Если обхватить пакет руками и нагревать его, не оказывая на него давления, столбик сока начинает двигаться вправо к открытому концу трубочки. Какой процесс происходит с воздухом в пакете?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изохорное нагревание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2) изобарное расширение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3) изотермическое расширение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4) адиабатное сжатие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2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76287" y="281285"/>
            <a:ext cx="10910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Наиболее сложными стали задания, в которых нужно было соотнести описание реального процесса с одним из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изопроцессов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газах (см. пример 2).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0516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6300" y="23499"/>
            <a:ext cx="108823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Пример 3 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Объём сосуда с идеальным газом увеличили вдвое, выпустив половину газа и поддерживая температуру в сосуде постоянной. Как изменились при этом давление газа в сосуде, его плотность и внутренняя энергия? Для каждой величины определите соответствующий характер изменения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увеличилась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уменьшилась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не изменилась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6300" y="3001237"/>
            <a:ext cx="10725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Запишите в таблицу выбранные цифры для каждой физической величины. Цифры в ответе могут повторяться. </a:t>
            </a:r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0786" y="4703190"/>
            <a:ext cx="8453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   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404987" y="3836653"/>
            <a:ext cx="14288" cy="152659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257725" y="3836653"/>
            <a:ext cx="19050" cy="141517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971678" y="3872193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Давление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газа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сосуде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14851" y="3890587"/>
            <a:ext cx="2595564" cy="843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Плотность газа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сосуде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424085" y="3896825"/>
            <a:ext cx="4334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Внутренняя энергия газа в сосуде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1643063" y="4841548"/>
            <a:ext cx="9301162" cy="428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71474" y="5251830"/>
            <a:ext cx="1164431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выполнении этого задания 51% участников экзамена правильно указали характер изменения давления и плотности газа. Трудности оказались связаны с характером изменения внутренней энергии. Лишь 17% выпускников указали на уменьшение внутренней энергии в связи с уменьшением количества вещества. Остальные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же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, опираясь на постоянство температуры, указали и на неизменность внутренней энергии.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9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1999" y="1251674"/>
            <a:ext cx="88249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Однородный куб опирается одним ребром на гладкий пол, другим – на вертикальную стену (см. рисунок). Плечо силы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относительно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оси, проходящей через точку А перпендикулярно плоскости рисунка, равно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О</a:t>
            </a:r>
            <a:r>
              <a:rPr lang="ru-RU" sz="1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2) О</a:t>
            </a:r>
            <a:r>
              <a:rPr lang="ru-RU" sz="12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 3) 0 4) АО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1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1999" y="4131498"/>
            <a:ext cx="10110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Выше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приведен пример задания на определение плеча силы, которое успешно выполнили лишь 33% участников экзамена. 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635" y="972838"/>
            <a:ext cx="2642179" cy="242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49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249" y="0"/>
            <a:ext cx="1076801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Заряженная частица массой m, несущая положительный заряд q, движется перпендикулярно линиям индукции однородного магнитного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поля      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 окружности со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скоростью       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Действием силы тяжести пренебречь.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Установите соответствие между физическими величинами и формулами, по которым их можно рассчитать. К каждой позиции первого столбца подберите соответствующую позицию второго и запишите в таблицу выбранные цифры под соответствующими буквами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ФИЗИЧЕСКИЕ ВЕЛИЧИНЫ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             </a:t>
            </a:r>
            <a:r>
              <a:rPr lang="ru-RU" sz="2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ФОРМУЛЫ </a:t>
            </a:r>
            <a:r>
              <a:rPr lang="ru-RU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А)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модуль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магнитной силы, действующей на частицу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период обращения частицы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 окружности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86" y="663520"/>
            <a:ext cx="355678" cy="444609"/>
          </a:xfrm>
          <a:prstGeom prst="rect">
            <a:avLst/>
          </a:prstGeom>
          <a:solidFill>
            <a:srgbClr val="FCB352"/>
          </a:solidFill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439" y="1108129"/>
            <a:ext cx="203245" cy="3683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5119" y="3314615"/>
            <a:ext cx="1067034" cy="7581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5119" y="4000584"/>
            <a:ext cx="1067034" cy="231196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26843" y="6127887"/>
            <a:ext cx="1682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43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0116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812" y="292090"/>
            <a:ext cx="95247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Мячик бросают с начальной скоростью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под углом     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 горизонту с балкона высотой h (см. рисунок). Сопротивлением воздуха пренебречь. Графики А и Б представляют собой зависимости физических величин, характеризующих движение мячика в процессе полёта, от времени t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Установите соответствие между графиками и физическими величинами, зависимости которых от времени эти графики могут представлять. К каждой позиции первого столбца подберите соответствующую позицию второго и запишите </a:t>
            </a:r>
            <a:r>
              <a:rPr lang="ru-RU" sz="20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 таблицу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выбранные цифры под соответствующими буквами.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48745" y="3037457"/>
            <a:ext cx="849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ГРАФИКИ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    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ФИЗИЧЕСКИЕ ВЕЛИЧИНЫ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748" y="292090"/>
            <a:ext cx="355678" cy="44460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443616" y="310217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α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9579" y="852244"/>
            <a:ext cx="2134068" cy="19943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263" y="3386735"/>
            <a:ext cx="2130243" cy="308491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748508" y="3406789"/>
            <a:ext cx="43767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координата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х мячика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проекция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скорости мячика на ось х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кинетическая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энергия мячика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4)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координата 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мячика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57263" y="6499641"/>
            <a:ext cx="14332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42 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87505" y="5600700"/>
            <a:ext cx="89761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этом задании 33% выпускников верно указали оба ответа, 23% правильно указали график для координаты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мячика, но вместо проекции скорости выбирали, как правило, координату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мячика. 13% участников ошиблись с определением только первого графика, соотнеся его с кинетической энергией.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153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7687" y="973515"/>
            <a:ext cx="10010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Два тела движутся по взаимно перпендикулярным пересекающимся прямым, как показано на рисунке. Модуль импульса первого тела р1 = 3 кг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×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м/с,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 второго тела р2 = 4 кг 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м/с. Каков модуль импульса системы этих тел после их абсолютно неупругого удара?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5 кг 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м/с 2) 1 кг 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м/с 3) 1,7 кг 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м/с 4) 7 кг 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м/с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1 </a:t>
            </a:r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 этим заданием справились лишь 42% участников экзамена. Понятно, что проблема здесь связана с математическими трудностями: сложение векторов и применение теоремы Пифагора.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574" y="1890491"/>
            <a:ext cx="1829201" cy="179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59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518" y="532381"/>
            <a:ext cx="2591368" cy="17657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286" y="2960821"/>
            <a:ext cx="7367614" cy="67326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19138" y="532381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Конденсатор подключён к источнику тока последовательно с резистором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=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20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кОм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(см. рисунок). В момент времени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t=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ключ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замыкают. В этот момент конденсатор полностью разряжен. Результаты измерений силы тока в цепи, выполненных с точностью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±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мкА, представлены в таблице.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9138" y="3616390"/>
            <a:ext cx="11110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Чему равно напряжение на конденсаторе в момент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времени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t =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3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? Внутренним сопротивлением источника и сопротивлением проводов пренебречь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1) 0,3 В 2) 5,2 В 3) 3,8 В 4) 5,7 В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Ответ: 4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Здесь по силе тока в начальный момент времени (когда конденсатор еще не заряжен и напряжение на резисторе равно ЭДС) необходимо было определить ЭДС источника тока – 6 В. А для указанного момента времени определить напряжение на резисторе (0,3В), затем – напряжение на конденсаторе – 5,7 В. Самой распространенной ошибкой был выбор первого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дистрактора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т.е. экзаменуемые просто определяли по таблице силу тока в заданный момент и рассчитывали напряжение на резисторе, не анализируя процессы в цепи. 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54885" y="9440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686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4861" y="272898"/>
            <a:ext cx="1075372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Результаты выполнения: 1 балл – 19,9%; 2 балла – 5,0%; 3 балла – 2,5%). </a:t>
            </a:r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400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открытый контейнер поместили 1,5 г изотопа полония-210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Затем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контейнер герметично закрыли. Изотоп полония радиоактивен и претерпевает альфа-распад с периодом полураспада примерно 140 дней, превращаясь в стабильный изотоп свинца. Через 5 недель давление внутри контейнера составило 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Определите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объём контейнера. Температура внутри контейнера поддерживается постоянной и равна 45 °С. Атмосферное давление равно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Большинство экзаменуемых, приступивших к решению задачи, смогли набрать лишь по 1 баллу, записав закон радиоактивного распада и уравнение Менделеева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Клапейрона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Наиболее распространенная ошибка в этом задании – отсутствие закона Дальтона (забывали, что давление в сосуде будет складываться из давления воздуха и давления образовавшегося гелия).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9100" y="1741336"/>
            <a:ext cx="660545" cy="4446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866" y="3256329"/>
            <a:ext cx="1496668" cy="4041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925" y="4067911"/>
            <a:ext cx="812978" cy="3048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85925" y="257175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С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93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8966" y="835572"/>
            <a:ext cx="69283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по физике в России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1287" y="2522483"/>
            <a:ext cx="1054525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балл ЕГЭ:     36 баллов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России:     45, 76 баллов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сдававших экзамен:    181 534 чел.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получивших 100 баллов:    144 чел.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152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77" y="1247370"/>
            <a:ext cx="11048146" cy="448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87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50" y="945693"/>
            <a:ext cx="11148086" cy="518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8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4414" y="780813"/>
            <a:ext cx="106727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2015 г. изменена структура КИМ ЕГЭ по физике при сохранении контролируемого содержания и общих подходов к оценке наиболее значимых для предмета видов деятельности. В связи с введением новой формы бланка ответов № 1, в котором нет необходимости группировать задания в зависимости от формы записи ответа, в работе выделяется только две части. Часть 1 включает задания разных форм, ответы на которые записываются в бланк ответов № 1, а в конце части 2 предлагаются задания с развернутым ответом, решения для которых записываются на традиционном бланке ответов № 2.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 сравнению с предыдущим годом в КИМ ЕГЭ 2015 г. по физике сокращено общее число заданий (с 35 до 32), более чем в 2,5 раза уменьшено число заданий с выбором ответа и более чем в 4 раза увеличено число заданий с кратким ответом.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Каждый вариант экзаменационной работы состоит из двух частей и включает в себя 32 задания, различающихся формой и уровнем сложности (базовый, повышенный и высокий). Задания базового уровня проверяют усвоение наиболее важных физических понятий, моделей, явлений и законов. Задания повышенного уровня направлены на проверку умения использовать понятия и законы физики для анализа различных процессов и явлений, а также умения решать задачи на применение одного-двух законов (формул) по какой-либо из тем школьного курса физики. Задания высокого уровня сложности проверяют умение использовать законы и теории физики в измененной или новой ситуации.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8707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7700" y="336114"/>
            <a:ext cx="10625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Часть 1 работы включает два блока заданий: первый проверяет освоение понятийного аппарата школьного курса физики, а второй – овладение методологическими умениями. Первый блок включает 22 задания, которые группируются исходя из тематической принадлежности: 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механика – 7 заданий; 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молекулярная физика – 5 заданий; 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электродинамика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6 заданий; </a:t>
            </a:r>
            <a:endParaRPr lang="en-US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квантовая физика – 4 задания.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7700" y="2582883"/>
            <a:ext cx="1088231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Часть 2 работы посвящена решению задач. Это традиционно наиболее значимый результат освоения курса физики средней школы наиболее востребованная деятельность при дальнейшем изучении предмета в вузе.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этой части в следующем году будет 8 различных задач. Общее число задач сокращено за счет одной задачи повышенного уровня и одной задачи высокого уровня сложности. Таким образом, в каждом варианте будет 3 расчетные задачи с самостоятельной записью числового ответа повышенного уровня сложности и 5 задач с развернутым ответом, из которых одна качественная и четыре расчетные.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содержанию задачи распределяются по разделам следующим образом: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задачи по механике;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 задачи по молекулярной физике и термодинамике; </a:t>
            </a:r>
          </a:p>
          <a:p>
            <a:pPr algn="just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задачи по электродинамике; 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 задача по квантовой физике. </a:t>
            </a:r>
          </a:p>
        </p:txBody>
      </p:sp>
    </p:spTree>
    <p:extLst>
      <p:ext uri="{BB962C8B-B14F-4D97-AF65-F5344CB8AC3E}">
        <p14:creationId xmlns:p14="http://schemas.microsoft.com/office/powerpoint/2010/main" val="1973852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1901" y="414337"/>
            <a:ext cx="4880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Использованные источники: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6960" y="1186934"/>
            <a:ext cx="2054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www.fipi.ru.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71248" y="1556266"/>
            <a:ext cx="2872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www.niro.nnov.ru.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56960" y="1903064"/>
            <a:ext cx="3199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3. www.blog.zabedu.ru.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77660" y="2330617"/>
            <a:ext cx="2703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www.twirpx.com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78127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12962" y="2424410"/>
            <a:ext cx="68804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</a:p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Удачи!!!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923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495" y="740980"/>
            <a:ext cx="116815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по физике в Нижегородской области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655" y="2680138"/>
            <a:ext cx="118083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в Нижегородской области:  49,14 балла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преодолели минимальный порог:   10,88%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8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8927" y="299544"/>
            <a:ext cx="93826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 по физике </a:t>
            </a:r>
          </a:p>
          <a:p>
            <a:pPr algn="ctr"/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Павловском районе в 2014 году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376" y="2664372"/>
            <a:ext cx="97997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сдававших экзамен – 71 чел.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– 46, 7 балла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преодолели минимальный порог – 7 чел.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3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07021" y="0"/>
            <a:ext cx="7924800" cy="9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ЕГЭ по физике по общеобразовательным учреждениям Павловского района       </a:t>
            </a:r>
            <a:endParaRPr lang="ru-RU" sz="2400" dirty="0">
              <a:solidFill>
                <a:schemeClr val="accent3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979090"/>
              </p:ext>
            </p:extLst>
          </p:nvPr>
        </p:nvGraphicFramePr>
        <p:xfrm>
          <a:off x="315309" y="951486"/>
          <a:ext cx="11666484" cy="5805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792"/>
                <a:gridCol w="700915"/>
                <a:gridCol w="826999"/>
                <a:gridCol w="826999"/>
                <a:gridCol w="826999"/>
                <a:gridCol w="826999"/>
                <a:gridCol w="688383"/>
                <a:gridCol w="666454"/>
                <a:gridCol w="665674"/>
                <a:gridCol w="666454"/>
                <a:gridCol w="666454"/>
                <a:gridCol w="666454"/>
                <a:gridCol w="666454"/>
                <a:gridCol w="666454"/>
              </a:tblGrid>
              <a:tr h="59371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чел.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баллов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Набравших </a:t>
                      </a:r>
                      <a:r>
                        <a:rPr lang="ru-RU" sz="1200" b="1" dirty="0" err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макс.балл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 балл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Набравших </a:t>
                      </a:r>
                      <a:r>
                        <a:rPr lang="ru-RU" sz="1200" b="1" dirty="0" err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мин.балл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преодолели </a:t>
                      </a:r>
                      <a:r>
                        <a:rPr lang="ru-RU" sz="1200" b="1" dirty="0" err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мин.порог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2014г.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г.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2012г.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чел.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чел.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чел.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г. Павлово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3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5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6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7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9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10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11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16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г. Ворсма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2 г. Ворсма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г. Горбатов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461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р.п. Тумботино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461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2 р.п. Тумботино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с. Таремское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Ясенецкая СОШ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ВСОШ № 1 г. Павлово</a:t>
                      </a:r>
                      <a:endParaRPr lang="ru-RU" sz="1200" b="1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  <a:tr h="230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2" marR="393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2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7104" y="299545"/>
            <a:ext cx="10617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по физике в Павловском районе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1862" y="2427891"/>
            <a:ext cx="89589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Выполняли 15 учащихся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5 общеобразовательных учреждений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4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4855" y="163431"/>
            <a:ext cx="10216055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отметок и рейтинг обучающихся выглядит следующим образом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8897"/>
              </p:ext>
            </p:extLst>
          </p:nvPr>
        </p:nvGraphicFramePr>
        <p:xfrm>
          <a:off x="441436" y="1828802"/>
          <a:ext cx="10909734" cy="2333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909"/>
                <a:gridCol w="1817909"/>
                <a:gridCol w="1817909"/>
                <a:gridCol w="1817909"/>
                <a:gridCol w="1819049"/>
                <a:gridCol w="1819049"/>
              </a:tblGrid>
              <a:tr h="330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учащихся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1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27-34 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18-26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9-17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0-8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83626" y="4319051"/>
            <a:ext cx="11440511" cy="175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Анализ рейтинга обучающихся показывает, что  -9 учащихся(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lang="ru-RU" sz="24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 показал достаточно высокий уровень знаний, получив отметки «4» и «5»;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учащихся</a:t>
            </a:r>
            <a:r>
              <a:rPr lang="ru-RU" sz="24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(40%) набрали достаточное количество баллов  для получения отметки «3».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Максимальное количество баллов не набрал никто.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4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9904" y="0"/>
            <a:ext cx="115561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Сравнительная таблица результатов экзаменационной работы по  школам:</a:t>
            </a:r>
            <a:endParaRPr lang="ru-RU" sz="32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39057"/>
              </p:ext>
            </p:extLst>
          </p:nvPr>
        </p:nvGraphicFramePr>
        <p:xfrm>
          <a:off x="409904" y="1371598"/>
          <a:ext cx="11556125" cy="52183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57181"/>
                <a:gridCol w="3132390"/>
                <a:gridCol w="978873"/>
                <a:gridCol w="1057181"/>
                <a:gridCol w="1038691"/>
                <a:gridCol w="1038691"/>
                <a:gridCol w="783098"/>
                <a:gridCol w="1155069"/>
                <a:gridCol w="1314951"/>
              </a:tblGrid>
              <a:tr h="5120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уч-ся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</a:rPr>
                        <a:t>Экзаменационная отметка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Каче-ство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Успевае-мость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1089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г. Павлово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5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3 г. Павлово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5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9 г. Павлово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5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10 г. Павлово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5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 1 г. Ворсма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1056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40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308371"/>
              </p:ext>
            </p:extLst>
          </p:nvPr>
        </p:nvGraphicFramePr>
        <p:xfrm>
          <a:off x="321605" y="1448568"/>
          <a:ext cx="11660187" cy="2209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60187"/>
              </a:tblGrid>
              <a:tr h="2209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Особенно высокий процент   учащиеся показали  при выполнении заданий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8,17 ( 87%), А8 тема : Тепловые явления; А 17( 100%), тема:   Извлечение информации из текста физического содержания.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Б1- 14 (93%) получили максимальный балл(2) тема: Физические величины, их единицы и приборы для измерения. Формулы для вычисления физических величин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312435"/>
              </p:ext>
            </p:extLst>
          </p:nvPr>
        </p:nvGraphicFramePr>
        <p:xfrm>
          <a:off x="315310" y="3626069"/>
          <a:ext cx="11682247" cy="1324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2247"/>
              </a:tblGrid>
              <a:tr h="13243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Трудными  для учащихся оказались вопросы:   С2, С3не справились  10 учащихся (67%),  темы:   Механические, тепловые, электромагнитные явления (расчетная задача).</a:t>
                      </a:r>
                      <a:endParaRPr lang="ru-RU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270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Другая 1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E18405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195</TotalTime>
  <Words>2247</Words>
  <Application>Microsoft Office PowerPoint</Application>
  <PresentationFormat>Широкоэкранный</PresentationFormat>
  <Paragraphs>526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Tw Cen MT</vt:lpstr>
      <vt:lpstr>Контур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17</cp:revision>
  <dcterms:created xsi:type="dcterms:W3CDTF">2014-11-04T07:40:28Z</dcterms:created>
  <dcterms:modified xsi:type="dcterms:W3CDTF">2014-11-05T12:11:34Z</dcterms:modified>
</cp:coreProperties>
</file>