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77" r:id="rId25"/>
    <p:sldId id="280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B352"/>
    <a:srgbClr val="FFFF99"/>
    <a:srgbClr val="C472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DD9B93-424C-4E46-B5DD-107FF9EE3140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6F0A6-9D64-43AF-A9E1-666A337C8B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528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6F0A6-9D64-43AF-A9E1-666A337C8BE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965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8814AFE1-DE88-4BFD-BBF4-A8F27FD2A15C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180B30D0-50A2-4D63-A951-50955CE5F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328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AFE1-DE88-4BFD-BBF4-A8F27FD2A15C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B30D0-50A2-4D63-A951-50955CE5F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1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AFE1-DE88-4BFD-BBF4-A8F27FD2A15C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B30D0-50A2-4D63-A951-50955CE5F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855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AFE1-DE88-4BFD-BBF4-A8F27FD2A15C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B30D0-50A2-4D63-A951-50955CE5FFBF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0969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AFE1-DE88-4BFD-BBF4-A8F27FD2A15C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B30D0-50A2-4D63-A951-50955CE5F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878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AFE1-DE88-4BFD-BBF4-A8F27FD2A15C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B30D0-50A2-4D63-A951-50955CE5F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234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AFE1-DE88-4BFD-BBF4-A8F27FD2A15C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B30D0-50A2-4D63-A951-50955CE5F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575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AFE1-DE88-4BFD-BBF4-A8F27FD2A15C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B30D0-50A2-4D63-A951-50955CE5F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9689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AFE1-DE88-4BFD-BBF4-A8F27FD2A15C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B30D0-50A2-4D63-A951-50955CE5F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829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AFE1-DE88-4BFD-BBF4-A8F27FD2A15C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B30D0-50A2-4D63-A951-50955CE5F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075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AFE1-DE88-4BFD-BBF4-A8F27FD2A15C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B30D0-50A2-4D63-A951-50955CE5F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007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AFE1-DE88-4BFD-BBF4-A8F27FD2A15C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B30D0-50A2-4D63-A951-50955CE5F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248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AFE1-DE88-4BFD-BBF4-A8F27FD2A15C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B30D0-50A2-4D63-A951-50955CE5F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101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AFE1-DE88-4BFD-BBF4-A8F27FD2A15C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B30D0-50A2-4D63-A951-50955CE5F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307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AFE1-DE88-4BFD-BBF4-A8F27FD2A15C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B30D0-50A2-4D63-A951-50955CE5F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846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AFE1-DE88-4BFD-BBF4-A8F27FD2A15C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B30D0-50A2-4D63-A951-50955CE5F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86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AFE1-DE88-4BFD-BBF4-A8F27FD2A15C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B30D0-50A2-4D63-A951-50955CE5F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035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B352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4AFE1-DE88-4BFD-BBF4-A8F27FD2A15C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B30D0-50A2-4D63-A951-50955CE5F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5154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99777" y="1375018"/>
            <a:ext cx="944470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Анализ результатов ЕГЭ и ГИА </a:t>
            </a:r>
          </a:p>
          <a:p>
            <a:pPr algn="ctr"/>
            <a:r>
              <a:rPr lang="ru-RU" sz="5400" b="1" dirty="0">
                <a:ln/>
                <a:solidFill>
                  <a:schemeClr val="accent3"/>
                </a:solidFill>
              </a:rPr>
              <a:t>п</a:t>
            </a:r>
            <a:r>
              <a:rPr lang="ru-RU" sz="5400" b="1" dirty="0" smtClean="0">
                <a:ln/>
                <a:solidFill>
                  <a:schemeClr val="accent3"/>
                </a:solidFill>
              </a:rPr>
              <a:t>о физике в 2014 году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00347" y="4855780"/>
            <a:ext cx="52814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</a:t>
            </a:r>
            <a:r>
              <a:rPr lang="ru-RU" sz="28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физики </a:t>
            </a:r>
          </a:p>
          <a:p>
            <a:r>
              <a:rPr lang="ru-RU" sz="28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СОШ №2 </a:t>
            </a:r>
            <a:r>
              <a:rPr lang="ru-RU" sz="28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р.п</a:t>
            </a:r>
            <a:r>
              <a:rPr lang="ru-RU" sz="28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Тумботино</a:t>
            </a:r>
          </a:p>
          <a:p>
            <a:r>
              <a:rPr lang="ru-RU" sz="28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Лапышева Л. И.</a:t>
            </a:r>
            <a:endParaRPr lang="ru-RU" sz="28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883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63259" y="400050"/>
            <a:ext cx="77589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ЕГЭ в 2014 году</a:t>
            </a:r>
          </a:p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А</a:t>
            </a:r>
            <a:endParaRPr lang="ru-RU" sz="36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30136" y="2171879"/>
            <a:ext cx="1082516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Наиболее высокие результаты получены для заданий с выбором ответа, оценивающих взаимодействие постоянных магнитов (71%), узнавание явлений дисперсии и дифракции (85%) и явлений плавления, кипения и кристаллизации (78%), изображение в плоском зеркале (85%) и изображение в линзах (82%). В последнем случае у выпускников возникали затруднения, если, кроме определения положения изображения, необходимо было вычислить оптическую силу линзы (49% выполнения – см. пример 1).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37614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0688" y="701274"/>
            <a:ext cx="9982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Пример 1 </a:t>
            </a:r>
          </a:p>
          <a:p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На рисунке показан ход двух лучей от точечного источника света А через тонкую линзу. </a:t>
            </a:r>
            <a:endParaRPr lang="ru-RU" sz="2800" i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sz="28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sz="28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sz="2800" i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8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Какова 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приблизительно оптическая сила этой линзы? </a:t>
            </a: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1) 17 </a:t>
            </a:r>
            <a:r>
              <a:rPr lang="ru-RU" sz="28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дптр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2) 20 </a:t>
            </a:r>
            <a:r>
              <a:rPr lang="ru-RU" sz="28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дптр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3) 14 </a:t>
            </a:r>
            <a:r>
              <a:rPr lang="ru-RU" sz="28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дптр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4) 33 </a:t>
            </a:r>
            <a:r>
              <a:rPr lang="ru-RU" sz="28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дптр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Ответ: 4 </a:t>
            </a:r>
            <a:endParaRPr lang="ru-RU" sz="28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0363" y="2193388"/>
            <a:ext cx="6683716" cy="227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219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3503" y="1470592"/>
            <a:ext cx="2165878" cy="2301307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947737" y="1100941"/>
            <a:ext cx="82819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Пример 2 </a:t>
            </a:r>
          </a:p>
          <a:p>
            <a:pPr algn="just"/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В герметично закрытый пакет из-под сока вставлена изогнутая трубочка для коктейля (см. рисунок), внутри которой находится небольшой столбик сока. Если обхватить пакет руками и нагревать его, не оказывая на него давления, столбик сока начинает двигаться вправо к открытому концу трубочки. Какой процесс происходит с воздухом в пакете? 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1) изохорное нагревание 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2) изобарное расширение 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3) изотермическое расширение 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4) адиабатное сжатие 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Ответ: 2 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76287" y="281285"/>
            <a:ext cx="10910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Наиболее сложными стали задания, в которых нужно было соотнести описание реального процесса с одним из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изопроцессов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в газах (см. пример 2).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05164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76300" y="23499"/>
            <a:ext cx="1088231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Пример 3 </a:t>
            </a:r>
          </a:p>
          <a:p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Объём сосуда с идеальным газом увеличили вдвое, выпустив половину газа и поддерживая температуру в сосуде постоянной. Как изменились при этом давление газа в сосуде, его плотность и внутренняя энергия? Для каждой величины определите соответствующий характер изменения</a:t>
            </a:r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</a:p>
          <a:p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1)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увеличилась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  <a:p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2)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уменьшилась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  <a:p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3)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не изменилась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76300" y="3001237"/>
            <a:ext cx="107251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Запишите в таблицу выбранные цифры для каждой физической величины. Цифры в ответе могут повторяться. </a:t>
            </a:r>
            <a:endParaRPr lang="ru-RU" sz="2400" i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90786" y="4703190"/>
            <a:ext cx="84534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  <a:p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</a:rPr>
              <a:t>2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              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                      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404987" y="3836653"/>
            <a:ext cx="14288" cy="152659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257725" y="3836653"/>
            <a:ext cx="19050" cy="141517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971678" y="3872193"/>
            <a:ext cx="2286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Давление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газа 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в сосуде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514851" y="3890587"/>
            <a:ext cx="2595564" cy="843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Плотность газа 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в сосуде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424085" y="3896825"/>
            <a:ext cx="43345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Внутренняя энергия газа в сосуде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1643063" y="4841548"/>
            <a:ext cx="9301162" cy="4286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371474" y="5251830"/>
            <a:ext cx="1164431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При выполнении этого задания 51% участников экзамена правильно указали характер изменения давления и плотности газа. Трудности оказались связаны с характером изменения внутренней энергии. Лишь 17% выпускников указали на уменьшение внутренней энергии в связи с уменьшением количества вещества. Остальные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же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</a:rPr>
              <a:t>, опираясь на постоянство температуры, указали и на неизменность внутренней энергии. 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196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61999" y="1251674"/>
            <a:ext cx="882491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Однородный куб опирается одним ребром на гладкий пол, другим – на вертикальную стену (см. рисунок). Плечо силы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N </a:t>
            </a:r>
          </a:p>
          <a:p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относительно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оси, проходящей через точку А перпендикулярно плоскости рисунка, равно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1) О</a:t>
            </a:r>
            <a:r>
              <a:rPr lang="ru-RU" sz="14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2) О</a:t>
            </a:r>
            <a:r>
              <a:rPr lang="ru-RU" sz="1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А 3) 0 4) АО 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Ответ: 1 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61999" y="4131498"/>
            <a:ext cx="101107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Выше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приведен пример задания на определение плеча силы, которое успешно выполнили лишь 33% участников экзамена. </a:t>
            </a:r>
            <a:endParaRPr lang="ru-RU" sz="2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2635" y="972838"/>
            <a:ext cx="2642179" cy="2426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449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6249" y="0"/>
            <a:ext cx="10768013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Заряженная частица массой m, несущая положительный заряд q, движется перпендикулярно линиям индукции однородного магнитного </a:t>
            </a:r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поля      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по окружности со </a:t>
            </a:r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скоростью       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Действием силы тяжести пренебречь. 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Установите соответствие между физическими величинами и формулами, по которым их можно рассчитать. К каждой позиции первого столбца подберите соответствующую позицию второго и запишите в таблицу выбранные цифры под соответствующими буквами</a:t>
            </a:r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000000"/>
                </a:solidFill>
                <a:latin typeface="Calibri" panose="020F0502020204030204" pitchFamily="34" charset="0"/>
              </a:rPr>
              <a:t>ФИЗИЧЕСКИЕ ВЕЛИЧИНЫ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                                                         </a:t>
            </a:r>
            <a:r>
              <a:rPr lang="ru-RU" sz="24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ФОРМУЛЫ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А) </a:t>
            </a:r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модуль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магнитной силы, действующей на частицу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sz="2400" i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sz="24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Б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период обращения частицы 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по окружности 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9986" y="663520"/>
            <a:ext cx="355678" cy="444609"/>
          </a:xfrm>
          <a:prstGeom prst="rect">
            <a:avLst/>
          </a:prstGeom>
          <a:solidFill>
            <a:srgbClr val="FCB352"/>
          </a:solidFill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8439" y="1108129"/>
            <a:ext cx="203245" cy="36839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85119" y="3314615"/>
            <a:ext cx="1067034" cy="75817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85119" y="4000584"/>
            <a:ext cx="1067034" cy="2311969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726843" y="6127887"/>
            <a:ext cx="16826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Ответ: 43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70116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812" y="292090"/>
            <a:ext cx="952476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Мячик бросают с начальной скоростью </a:t>
            </a:r>
            <a:r>
              <a:rPr lang="ru-RU" sz="20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под углом      </a:t>
            </a: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к горизонту с балкона высотой h (см. рисунок). Сопротивлением воздуха пренебречь. Графики А и Б представляют собой зависимости физических величин, характеризующих движение мячика в процессе полёта, от времени t</a:t>
            </a:r>
            <a:r>
              <a:rPr lang="ru-RU" sz="20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Установите соответствие между графиками и физическими величинами, зависимости которых от времени эти графики могут представлять. К каждой позиции первого столбца подберите соответствующую позицию второго и запишите </a:t>
            </a:r>
            <a:r>
              <a:rPr lang="ru-RU" sz="20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в таблицу </a:t>
            </a: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выбранные цифры под соответствующими буквами. 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48745" y="3037457"/>
            <a:ext cx="84946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ГРАФИКИ 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                       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ФИЗИЧЕСКИЕ ВЕЛИЧИНЫ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3748" y="292090"/>
            <a:ext cx="355678" cy="444609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443616" y="310217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α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9579" y="852244"/>
            <a:ext cx="2134068" cy="199439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7263" y="3386735"/>
            <a:ext cx="2130243" cy="3084917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6748508" y="3406789"/>
            <a:ext cx="437673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1) </a:t>
            </a:r>
            <a:r>
              <a:rPr lang="ru-RU" sz="20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координата </a:t>
            </a: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х мячика 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2) </a:t>
            </a:r>
            <a:r>
              <a:rPr lang="ru-RU" sz="20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проекция </a:t>
            </a: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скорости мячика на ось х 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</a:p>
          <a:p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3) </a:t>
            </a:r>
            <a:r>
              <a:rPr lang="ru-RU" sz="20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кинетическая </a:t>
            </a: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энергия мячика 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</a:p>
          <a:p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4) </a:t>
            </a:r>
            <a:r>
              <a:rPr lang="ru-RU" sz="20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координата </a:t>
            </a:r>
            <a:r>
              <a:rPr lang="en-US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 </a:t>
            </a: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мячика 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957263" y="6499641"/>
            <a:ext cx="14332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Ответ: 42 </a:t>
            </a:r>
            <a:endParaRPr lang="ru-RU" sz="2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087505" y="5600700"/>
            <a:ext cx="897614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В этом задании 33% выпускников верно указали оба ответа, 23% правильно указали график для координаты </a:t>
            </a: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мячика, но вместо проекции скорости выбирали, как правило, координату </a:t>
            </a: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х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мячика. 13% участников ошиблись с определением только первого графика, соотнеся его с кинетической энергией.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71533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47687" y="973515"/>
            <a:ext cx="100107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Два тела движутся по взаимно перпендикулярным пересекающимся прямым, как показано на рисунке. Модуль импульса первого тела р1 = 3 кг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×</a:t>
            </a:r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м/с,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а второго тела р2 = 4 кг ×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м/с. Каков модуль импульса системы этих тел после их абсолютно неупругого удара? 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1) 5 кг ×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м/с 2) 1 кг ×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м/с 3) 1,7 кг ×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м/с 4) 7 кг ×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м/с 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Ответ: 1 </a:t>
            </a:r>
            <a:endParaRPr lang="ru-RU" sz="2400" i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sz="2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С этим заданием справились лишь 42% участников экзамена. Понятно, что проблема здесь связана с математическими трудностями: сложение векторов и применение теоремы Пифагора. </a:t>
            </a:r>
            <a:endParaRPr lang="ru-RU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0574" y="1890491"/>
            <a:ext cx="1829201" cy="179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8599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5518" y="532381"/>
            <a:ext cx="2591368" cy="176573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286" y="2960821"/>
            <a:ext cx="7367614" cy="67326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719138" y="532381"/>
            <a:ext cx="8153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Конденсатор подключён к источнику тока последовательно с резистором </a:t>
            </a:r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=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20</a:t>
            </a:r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кОм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(см. рисунок). В момент времени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t=</a:t>
            </a:r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ключ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замыкают. В этот момент конденсатор полностью разряжен. Результаты измерений силы тока в цепи, выполненных с точностью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±</a:t>
            </a:r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мкА, представлены в таблице.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19138" y="3616390"/>
            <a:ext cx="1111091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Чему равно напряжение на конденсаторе в момент </a:t>
            </a:r>
            <a:r>
              <a:rPr lang="ru-RU" sz="20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времени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t =</a:t>
            </a:r>
            <a:r>
              <a:rPr lang="ru-RU" sz="20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3 </a:t>
            </a:r>
            <a:r>
              <a:rPr lang="ru-RU" sz="20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</a:t>
            </a: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? Внутренним сопротивлением источника и сопротивлением проводов пренебречь</a:t>
            </a:r>
            <a:r>
              <a:rPr lang="ru-RU" sz="20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1) 0,3 В 2) 5,2 В 3) 3,8 В 4) 5,7 В 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Ответ: 4 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Здесь по силе тока в начальный момент времени (когда конденсатор еще не заряжен и напряжение на резисторе равно ЭДС) необходимо было определить ЭДС источника тока – 6 В. А для указанного момента времени определить напряжение на резисторе (0,3В), затем – напряжение на конденсаторе – 5,7 В. Самой распространенной ошибкой был выбор первого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дистрактора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т.е. экзаменуемые просто определяли по таблице силу тока в заданный момент и рассчитывали напряжение на резисторе, не анализируя процессы в цепи. 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654885" y="944047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6867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04861" y="272898"/>
            <a:ext cx="10753725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i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Результаты выполнения: 1 балл – 19,9%; 2 балла – 5,0%; 3 балла – 2,5%). </a:t>
            </a:r>
            <a:endParaRPr lang="ru-RU" sz="2400" i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ru-RU" sz="24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В открытый контейнер поместили 1,5 г изотопа полония-210 </a:t>
            </a:r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Затем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контейнер герметично закрыли. Изотоп полония радиоактивен и претерпевает альфа-распад с периодом полураспада примерно 140 дней, превращаясь в стабильный изотоп свинца. Через 5 недель давление внутри контейнера составило  </a:t>
            </a:r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Определите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объём контейнера. Температура внутри контейнера поддерживается постоянной и равна 45 °С. Атмосферное давление равно 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Большинство экзаменуемых, приступивших к решению задачи, смогли набрать лишь по 1 баллу, записав закон радиоактивного распада и уравнение Менделеева –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Клапейрона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Наиболее распространенная ошибка в этом задании – отсутствие закона Дальтона (забывали, что давление в сосуде будет складываться из давления воздуха и давления образовавшегося гелия). </a:t>
            </a:r>
            <a:endParaRPr lang="ru-RU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9100" y="1741336"/>
            <a:ext cx="660545" cy="44460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5866" y="3256329"/>
            <a:ext cx="1496668" cy="40411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5925" y="4067911"/>
            <a:ext cx="812978" cy="3048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85925" y="257175"/>
            <a:ext cx="12153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С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939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58966" y="835572"/>
            <a:ext cx="69283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ЕГЭ по физике в России</a:t>
            </a:r>
            <a:endParaRPr lang="ru-RU" sz="48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1287" y="2522483"/>
            <a:ext cx="1054525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балл ЕГЭ:     36 баллов</a:t>
            </a:r>
          </a:p>
          <a:p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балл по России:     45, 76 баллов</a:t>
            </a:r>
          </a:p>
          <a:p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сдававших экзамен:    181 534 чел.</a:t>
            </a:r>
          </a:p>
          <a:p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получивших 100 баллов:    144 чел.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1521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377" y="1247370"/>
            <a:ext cx="11048146" cy="4481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7872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950" y="945693"/>
            <a:ext cx="11148086" cy="5183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181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14414" y="780813"/>
            <a:ext cx="1067276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 2015 г. изменена структура КИМ ЕГЭ по физике при сохранении контролируемого содержания и общих подходов к оценке наиболее значимых для предмета видов деятельности. В связи с введением новой формы бланка ответов № 1, в котором нет необходимости группировать задания в зависимости от формы записи ответа, в работе выделяется только две части. Часть 1 включает задания разных форм, ответы на которые записываются в бланк ответов № 1, а в конце части 2 предлагаются задания с развернутым ответом, решения для которых записываются на традиционном бланке ответов № 2. </a:t>
            </a:r>
          </a:p>
          <a:p>
            <a:pPr algn="just"/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 сравнению с предыдущим годом в КИМ ЕГЭ 2015 г. по физике сокращено общее число заданий (с 35 до 32), более чем в 2,5 раза уменьшено число заданий с выбором ответа и более чем в 4 раза увеличено число заданий с кратким ответом. </a:t>
            </a:r>
          </a:p>
          <a:p>
            <a:pPr algn="just"/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Каждый вариант экзаменационной работы состоит из двух частей и включает в себя 32 задания, различающихся формой и уровнем сложности (базовый, повышенный и высокий). Задания базового уровня проверяют усвоение наиболее важных физических понятий, моделей, явлений и законов. Задания повышенного уровня направлены на проверку умения использовать понятия и законы физики для анализа различных процессов и явлений, а также умения решать задачи на применение одного-двух законов (формул) по какой-либо из тем школьного курса физики. Задания высокого уровня сложности проверяют умение использовать законы и теории физики в измененной или новой ситуации.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487078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7700" y="336114"/>
            <a:ext cx="1062513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Часть 1 работы включает два блока заданий: первый проверяет освоение понятийного аппарата школьного курса физики, а второй – овладение методологическими умениями. Первый блок включает 22 задания, которые группируются исходя из тематической принадлежности: 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механика – 7 заданий; 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молекулярная физика – 5 заданий; 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электродинамика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– 6 заданий; </a:t>
            </a:r>
            <a:endParaRPr lang="en-US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квантовая физика – 4 задания.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7700" y="2582883"/>
            <a:ext cx="1088231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Часть 2 работы посвящена решению задач. Это традиционно наиболее значимый результат освоения курса физики средней школы наиболее востребованная деятельность при дальнейшем изучении предмета в вузе. 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В этой части в следующем году будет 8 различных задач. Общее число задач сокращено за счет одной задачи повышенного уровня и одной задачи высокого уровня сложности. Таким образом, в каждом варианте будет 3 расчетные задачи с самостоятельной записью числового ответа повышенного уровня сложности и 5 задач с развернутым ответом, из которых одна качественная и четыре расчетные. 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По содержанию задачи распределяются по разделам следующим образом: </a:t>
            </a:r>
          </a:p>
          <a:p>
            <a:pPr algn="just"/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 задачи по механике; </a:t>
            </a:r>
          </a:p>
          <a:p>
            <a:pPr algn="just"/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 задачи по молекулярной физике и термодинамике; </a:t>
            </a:r>
          </a:p>
          <a:p>
            <a:pPr algn="just"/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задачи по электродинамике; </a:t>
            </a:r>
          </a:p>
          <a:p>
            <a:pPr algn="just"/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 задача по квантовой физике. </a:t>
            </a:r>
          </a:p>
        </p:txBody>
      </p:sp>
    </p:spTree>
    <p:extLst>
      <p:ext uri="{BB962C8B-B14F-4D97-AF65-F5344CB8AC3E}">
        <p14:creationId xmlns:p14="http://schemas.microsoft.com/office/powerpoint/2010/main" val="19738521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71901" y="414337"/>
            <a:ext cx="4880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Использованные источники: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56960" y="1186934"/>
            <a:ext cx="20546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1.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www.fipi.ru.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71248" y="1556266"/>
            <a:ext cx="28729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2.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www.niro.nnov.ru. 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56960" y="1903064"/>
            <a:ext cx="3199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3. www.blog.zabedu.ru. 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677660" y="2330617"/>
            <a:ext cx="27038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www.twirpx.com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781275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12962" y="2424410"/>
            <a:ext cx="688041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Спасибо за внимание!</a:t>
            </a:r>
          </a:p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Удачи!!!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39233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4495" y="740980"/>
            <a:ext cx="116815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ЕГЭ по физике в Нижегородской области</a:t>
            </a:r>
            <a:endParaRPr lang="ru-RU" sz="48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655" y="2680138"/>
            <a:ext cx="118083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балл в Нижегородской области:  49,14 балла</a:t>
            </a:r>
          </a:p>
          <a:p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преодолели минимальный порог:   10,88%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282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68927" y="299544"/>
            <a:ext cx="938269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ЕГЭ по физике </a:t>
            </a:r>
          </a:p>
          <a:p>
            <a:pPr algn="ctr"/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Павловском районе в 2014 году</a:t>
            </a:r>
            <a:endParaRPr lang="ru-RU" sz="48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0376" y="2664372"/>
            <a:ext cx="979979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сдававших экзамен – 71 чел.</a:t>
            </a:r>
          </a:p>
          <a:p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балл – 46, 7 балла</a:t>
            </a:r>
          </a:p>
          <a:p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преодолели минимальный порог – 7 чел.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537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307021" y="0"/>
            <a:ext cx="7924800" cy="9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ЕГЭ по физике по общеобразовательным учреждениям Павловского района       </a:t>
            </a:r>
            <a:endParaRPr lang="ru-RU" sz="2400" dirty="0">
              <a:solidFill>
                <a:schemeClr val="accent3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979090"/>
              </p:ext>
            </p:extLst>
          </p:nvPr>
        </p:nvGraphicFramePr>
        <p:xfrm>
          <a:off x="315309" y="951486"/>
          <a:ext cx="11666484" cy="58052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4792"/>
                <a:gridCol w="700915"/>
                <a:gridCol w="826999"/>
                <a:gridCol w="826999"/>
                <a:gridCol w="826999"/>
                <a:gridCol w="826999"/>
                <a:gridCol w="688383"/>
                <a:gridCol w="666454"/>
                <a:gridCol w="665674"/>
                <a:gridCol w="666454"/>
                <a:gridCol w="666454"/>
                <a:gridCol w="666454"/>
                <a:gridCol w="666454"/>
                <a:gridCol w="666454"/>
              </a:tblGrid>
              <a:tr h="59371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ОУ</a:t>
                      </a:r>
                      <a:endParaRPr lang="ru-RU" sz="1200" b="1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чел.</a:t>
                      </a:r>
                      <a:endParaRPr lang="ru-RU" sz="1200" b="1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баллов</a:t>
                      </a:r>
                      <a:endParaRPr lang="ru-RU" sz="1200" b="1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>
                    <a:solidFill>
                      <a:srgbClr val="FFFF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  <a:endParaRPr lang="ru-RU" sz="1200" b="1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ru-RU" sz="1200" b="1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Набравших </a:t>
                      </a:r>
                      <a:r>
                        <a:rPr lang="ru-RU" sz="1200" b="1" dirty="0" err="1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макс.балл</a:t>
                      </a:r>
                      <a:endParaRPr lang="ru-RU" sz="1200" b="1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Мин. балл</a:t>
                      </a:r>
                      <a:endParaRPr lang="ru-RU" sz="1200" b="1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Набравших </a:t>
                      </a:r>
                      <a:r>
                        <a:rPr lang="ru-RU" sz="1200" b="1" dirty="0" err="1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мин.балл</a:t>
                      </a:r>
                      <a:endParaRPr lang="ru-RU" sz="1200" b="1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преодолели </a:t>
                      </a:r>
                      <a:r>
                        <a:rPr lang="ru-RU" sz="1200" b="1" dirty="0" err="1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мин.порог</a:t>
                      </a:r>
                      <a:endParaRPr lang="ru-RU" sz="1200" b="1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37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2014г.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 г.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2012г.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чел.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чел.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чел.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</a:tr>
              <a:tr h="230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 1 г. Павлово</a:t>
                      </a:r>
                      <a:endParaRPr lang="ru-RU" sz="1200" b="1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</a:tr>
              <a:tr h="230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 3 г. Павлово</a:t>
                      </a:r>
                      <a:endParaRPr lang="ru-RU" sz="1200" b="1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437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54,2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</a:tr>
              <a:tr h="230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 5 г. Павлово</a:t>
                      </a:r>
                      <a:endParaRPr lang="ru-RU" sz="1200" b="1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</a:tr>
              <a:tr h="230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 6 г. Павлово</a:t>
                      </a:r>
                      <a:endParaRPr lang="ru-RU" sz="1200" b="1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365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40,6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</a:tr>
              <a:tr h="230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 7 г. Павлово</a:t>
                      </a:r>
                      <a:endParaRPr lang="ru-RU" sz="1200" b="1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31,5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</a:tr>
              <a:tr h="230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 9 г. Павлово</a:t>
                      </a:r>
                      <a:endParaRPr lang="ru-RU" sz="1200" b="1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</a:tr>
              <a:tr h="230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 10 г. Павлово</a:t>
                      </a:r>
                      <a:endParaRPr lang="ru-RU" sz="1200" b="1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402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</a:tr>
              <a:tr h="230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 11 г. Павлово</a:t>
                      </a:r>
                      <a:endParaRPr lang="ru-RU" sz="1200" b="1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</a:tr>
              <a:tr h="230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 16 г. Павлово</a:t>
                      </a:r>
                      <a:endParaRPr lang="ru-RU" sz="1200" b="1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37,4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</a:tr>
              <a:tr h="230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 1 г. Ворсма</a:t>
                      </a:r>
                      <a:endParaRPr lang="ru-RU" sz="1200" b="1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</a:tr>
              <a:tr h="230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 2 г. Ворсма</a:t>
                      </a:r>
                      <a:endParaRPr lang="ru-RU" sz="1200" b="1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38,6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</a:tr>
              <a:tr h="230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 1 г. Горбатов</a:t>
                      </a:r>
                      <a:endParaRPr lang="ru-RU" sz="1200" b="1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38,3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</a:tr>
              <a:tr h="461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 1 р.п. Тумботино</a:t>
                      </a:r>
                      <a:endParaRPr lang="ru-RU" sz="1200" b="1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</a:tr>
              <a:tr h="461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 2 р.п. Тумботино</a:t>
                      </a:r>
                      <a:endParaRPr lang="ru-RU" sz="1200" b="1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</a:tr>
              <a:tr h="230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с. Таремское</a:t>
                      </a:r>
                      <a:endParaRPr lang="ru-RU" sz="1200" b="1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</a:tr>
              <a:tr h="230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Ясенецкая СОШ</a:t>
                      </a:r>
                      <a:endParaRPr lang="ru-RU" sz="1200" b="1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</a:tr>
              <a:tr h="230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ВСОШ № 1 г. Павлово</a:t>
                      </a:r>
                      <a:endParaRPr lang="ru-RU" sz="1200" b="1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35,5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32,7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</a:tr>
              <a:tr h="230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200" b="1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3313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2" marR="3937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8420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67104" y="299545"/>
            <a:ext cx="106171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 по физике в Павловском районе</a:t>
            </a:r>
            <a:endParaRPr lang="ru-RU" sz="48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91862" y="2427891"/>
            <a:ext cx="89589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Выполняли 15 учащихся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 5 общеобразовательных учреждений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646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4855" y="163431"/>
            <a:ext cx="10216055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Распределение отметок и рейтинг обучающихся выглядит следующим образом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3200" dirty="0">
              <a:solidFill>
                <a:schemeClr val="accent3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68897"/>
              </p:ext>
            </p:extLst>
          </p:nvPr>
        </p:nvGraphicFramePr>
        <p:xfrm>
          <a:off x="441436" y="1828802"/>
          <a:ext cx="10909734" cy="23332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7909"/>
                <a:gridCol w="1817909"/>
                <a:gridCol w="1817909"/>
                <a:gridCol w="1817909"/>
                <a:gridCol w="1819049"/>
                <a:gridCol w="1819049"/>
              </a:tblGrid>
              <a:tr h="3306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учащихся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Рейтинг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18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учащихся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01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  <a:endParaRPr lang="ru-RU" sz="1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</a:t>
                      </a:r>
                      <a:endParaRPr lang="ru-RU" sz="1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27-34 </a:t>
                      </a:r>
                      <a:endParaRPr lang="ru-RU" sz="1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</a:t>
                      </a:r>
                      <a:endParaRPr lang="ru-RU" sz="1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01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sz="1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</a:t>
                      </a:r>
                      <a:endParaRPr lang="ru-RU" sz="1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18-26</a:t>
                      </a:r>
                      <a:endParaRPr lang="ru-RU" sz="1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</a:t>
                      </a:r>
                      <a:endParaRPr lang="ru-RU" sz="1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01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sz="1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9-17</a:t>
                      </a:r>
                      <a:endParaRPr lang="ru-RU" sz="1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01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«2»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0-8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83626" y="4319051"/>
            <a:ext cx="11440511" cy="1757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Анализ рейтинга обучающихся показывает, что  -9 учащихся(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60</a:t>
            </a:r>
            <a:r>
              <a:rPr lang="ru-RU" sz="2400" dirty="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%) показал достаточно высокий уровень знаний, получив отметки «4» и «5»;</a:t>
            </a:r>
            <a:r>
              <a:rPr lang="ru-RU" sz="24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 учащихся</a:t>
            </a:r>
            <a:r>
              <a:rPr lang="ru-RU" sz="2400" dirty="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(40%) набрали достаточное количество баллов  для получения отметки «3».</a:t>
            </a: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Максимальное количество баллов не набрал никто.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440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9904" y="0"/>
            <a:ext cx="11556124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Сравнительная таблица результатов экзаменационной работы по  школам:</a:t>
            </a:r>
            <a:endParaRPr lang="ru-RU" sz="3200" dirty="0">
              <a:solidFill>
                <a:schemeClr val="accent3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039057"/>
              </p:ext>
            </p:extLst>
          </p:nvPr>
        </p:nvGraphicFramePr>
        <p:xfrm>
          <a:off x="409904" y="1371598"/>
          <a:ext cx="11556125" cy="521838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57181"/>
                <a:gridCol w="3132390"/>
                <a:gridCol w="978873"/>
                <a:gridCol w="1057181"/>
                <a:gridCol w="1038691"/>
                <a:gridCol w="1038691"/>
                <a:gridCol w="783098"/>
                <a:gridCol w="1155069"/>
                <a:gridCol w="1314951"/>
              </a:tblGrid>
              <a:tr h="51207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Школа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уч-ся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</a:rPr>
                        <a:t>Экзаменационная отметка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Каче-ство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Успевае-мость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</a:tr>
              <a:tr h="10892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«2»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20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 1 г. Павлово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</a:tr>
              <a:tr h="5120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 3 г. Павлово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</a:tr>
              <a:tr h="5120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 9 г. Павлово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</a:tr>
              <a:tr h="5120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 10 г. Павлово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</a:tr>
              <a:tr h="5120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 1 г. Ворсма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</a:tr>
              <a:tr h="10567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13%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47%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7407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308371"/>
              </p:ext>
            </p:extLst>
          </p:nvPr>
        </p:nvGraphicFramePr>
        <p:xfrm>
          <a:off x="321605" y="1448568"/>
          <a:ext cx="11660187" cy="2209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60187"/>
              </a:tblGrid>
              <a:tr h="2209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Особенно высокий процент   учащиеся показали  при выполнении заданий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 8,17 ( 87%), А8 тема : Тепловые явления; А 17( 100%), тема:   Извлечение информации из текста физического содержания.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Б1- 14 (93%) получили максимальный балл(2) тема: Физические величины, их единицы и приборы для измерения. Формулы для вычисления физических величин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312435"/>
              </p:ext>
            </p:extLst>
          </p:nvPr>
        </p:nvGraphicFramePr>
        <p:xfrm>
          <a:off x="315310" y="3626069"/>
          <a:ext cx="11682247" cy="13243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82247"/>
              </a:tblGrid>
              <a:tr h="13243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Трудными  для учащихся оказались вопросы:   С2, С3не справились  10 учащихся (67%),  темы:   Механические, тепловые, электромагнитные явления (расчетная задача).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32709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Другая 1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E18405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Контур</Template>
  <TotalTime>195</TotalTime>
  <Words>2247</Words>
  <Application>Microsoft Office PowerPoint</Application>
  <PresentationFormat>Широкоэкранный</PresentationFormat>
  <Paragraphs>526</Paragraphs>
  <Slides>25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Arial</vt:lpstr>
      <vt:lpstr>Calibri</vt:lpstr>
      <vt:lpstr>Times New Roman</vt:lpstr>
      <vt:lpstr>Trebuchet MS</vt:lpstr>
      <vt:lpstr>Tw Cen MT</vt:lpstr>
      <vt:lpstr>Контур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</dc:creator>
  <cp:lastModifiedBy>Дмитрий</cp:lastModifiedBy>
  <cp:revision>17</cp:revision>
  <dcterms:created xsi:type="dcterms:W3CDTF">2014-11-04T07:40:28Z</dcterms:created>
  <dcterms:modified xsi:type="dcterms:W3CDTF">2014-11-05T12:11:34Z</dcterms:modified>
</cp:coreProperties>
</file>