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7" r:id="rId6"/>
    <p:sldId id="271" r:id="rId7"/>
    <p:sldId id="260" r:id="rId8"/>
    <p:sldId id="277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76" r:id="rId17"/>
    <p:sldId id="263" r:id="rId18"/>
    <p:sldId id="278" r:id="rId19"/>
    <p:sldId id="279" r:id="rId20"/>
    <p:sldId id="264" r:id="rId21"/>
    <p:sldId id="268" r:id="rId22"/>
    <p:sldId id="269" r:id="rId23"/>
    <p:sldId id="265" r:id="rId24"/>
    <p:sldId id="27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  <a:srgbClr val="0000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00FF"/>
            </a:solidFill>
          </c:spPr>
          <c:dPt>
            <c:idx val="1"/>
            <c:bubble3D val="0"/>
            <c:spPr>
              <a:solidFill>
                <a:srgbClr val="FFC000"/>
              </a:solidFill>
            </c:spPr>
          </c:dPt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474</c:v>
                </c:pt>
                <c:pt idx="1">
                  <c:v>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00FF"/>
            </a:solidFill>
          </c:spPr>
          <c:explosion val="1"/>
          <c:dPt>
            <c:idx val="1"/>
            <c:bubble3D val="0"/>
            <c:spPr>
              <a:solidFill>
                <a:srgbClr val="FFC000"/>
              </a:solidFill>
            </c:spPr>
          </c:dPt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205</c:v>
                </c:pt>
                <c:pt idx="1">
                  <c:v>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A5D42-A09A-4A40-AB2C-8545F6D1E2E4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14336-64C0-41A6-9ED2-6C7FA581CE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77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14336-64C0-41A6-9ED2-6C7FA581CE67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5.png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2928934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Муниципальное бюджетное образовательное учреждение средняя общеобразовательная школа № 2 р.п.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Тумботино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        </a:t>
            </a:r>
            <a:r>
              <a:rPr lang="ru-RU" sz="2000" dirty="0" smtClean="0">
                <a:solidFill>
                  <a:schemeClr val="tx1"/>
                </a:solidFill>
              </a:rPr>
              <a:t>Павловского района Нижегородской области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>
                <a:solidFill>
                  <a:srgbClr val="00B0F0"/>
                </a:solidFill>
              </a:rPr>
              <a:t>Архимедова сила и человек на воде</a:t>
            </a:r>
            <a:endParaRPr lang="ru-RU" sz="3600" dirty="0">
              <a:solidFill>
                <a:srgbClr val="00B0F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719374"/>
            <a:ext cx="9144000" cy="4138626"/>
          </a:xfrm>
        </p:spPr>
        <p:txBody>
          <a:bodyPr>
            <a:normAutofit/>
          </a:bodyPr>
          <a:lstStyle/>
          <a:p>
            <a:pPr algn="r" eaLnBrk="0" hangingPunct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Работу выполнил: ученик 9 «а» класса </a:t>
            </a:r>
          </a:p>
          <a:p>
            <a:pPr algn="r" eaLnBrk="0" hangingPunct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Ястребов Вадим </a:t>
            </a:r>
          </a:p>
          <a:p>
            <a:pPr algn="r" eaLnBrk="0" hangingPunct="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Руководитель: учитель физики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 eaLnBrk="0" hangingPunct="0"/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Лапышева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 Л. И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Calibri" pitchFamily="34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pPr algn="ctr"/>
            <a:r>
              <a:rPr lang="ru-RU" dirty="0" smtClean="0"/>
              <a:t>2013 год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         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            </a:t>
            </a:r>
            <a:r>
              <a:rPr lang="ru-RU" i="1" dirty="0" smtClean="0">
                <a:solidFill>
                  <a:srgbClr val="FF0000"/>
                </a:solidFill>
              </a:rPr>
              <a:t>Исследовательская работа </a:t>
            </a:r>
            <a:br>
              <a:rPr lang="ru-RU" i="1" dirty="0" smtClean="0">
                <a:solidFill>
                  <a:srgbClr val="FF0000"/>
                </a:solidFill>
              </a:rPr>
            </a:br>
            <a:r>
              <a:rPr lang="ru-RU" sz="3100" i="1" dirty="0" smtClean="0">
                <a:solidFill>
                  <a:srgbClr val="00B050"/>
                </a:solidFill>
              </a:rPr>
              <a:t>Микроисследования от чего зависит и от чего не зависит архимедова сила</a:t>
            </a:r>
            <a:endParaRPr lang="ru-RU" sz="3100" i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686800" cy="4525963"/>
          </a:xfrm>
        </p:spPr>
        <p:txBody>
          <a:bodyPr>
            <a:normAutofit fontScale="92500" lnSpcReduction="10000"/>
          </a:bodyPr>
          <a:lstStyle/>
          <a:p>
            <a:pPr eaLnBrk="0" hangingPunct="0">
              <a:lnSpc>
                <a:spcPct val="150000"/>
              </a:lnSpc>
              <a:tabLst>
                <a:tab pos="5940425" algn="r"/>
              </a:tabLst>
            </a:pPr>
            <a:r>
              <a:rPr lang="ru-RU" sz="2800" dirty="0" smtClean="0">
                <a:solidFill>
                  <a:srgbClr val="C00000"/>
                </a:solidFill>
              </a:rPr>
              <a:t>-</a:t>
            </a:r>
            <a:r>
              <a:rPr lang="en-US" sz="2800" dirty="0" smtClean="0"/>
              <a:t>  </a:t>
            </a:r>
            <a:r>
              <a:rPr lang="ru-RU" i="1" dirty="0" smtClean="0">
                <a:solidFill>
                  <a:srgbClr val="A5002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  объема  погруженного тела	</a:t>
            </a:r>
            <a:endParaRPr lang="ru-RU" i="1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tabLst>
                <a:tab pos="5940425" algn="r"/>
              </a:tabLst>
            </a:pPr>
            <a:r>
              <a:rPr lang="ru-RU" i="1" dirty="0" smtClean="0">
                <a:solidFill>
                  <a:srgbClr val="A50021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- от массы тела	</a:t>
            </a:r>
            <a:endParaRPr lang="ru-RU" i="1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tabLst>
                <a:tab pos="5940425" algn="r"/>
              </a:tabLst>
            </a:pPr>
            <a:r>
              <a:rPr lang="ru-RU" i="1" dirty="0" smtClean="0">
                <a:solidFill>
                  <a:srgbClr val="A50021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- от плотности жидкости	</a:t>
            </a:r>
            <a:endParaRPr lang="ru-RU" i="1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tabLst>
                <a:tab pos="5940425" algn="r"/>
              </a:tabLst>
            </a:pPr>
            <a:r>
              <a:rPr lang="ru-RU" i="1" dirty="0" smtClean="0">
                <a:solidFill>
                  <a:srgbClr val="A50021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- от глубины погружения	</a:t>
            </a:r>
          </a:p>
          <a:p>
            <a:pPr eaLnBrk="0" hangingPunct="0">
              <a:lnSpc>
                <a:spcPct val="150000"/>
              </a:lnSpc>
              <a:tabLst>
                <a:tab pos="5940425" algn="r"/>
              </a:tabLst>
            </a:pPr>
            <a:r>
              <a:rPr lang="ru-RU" i="1" dirty="0" smtClean="0">
                <a:solidFill>
                  <a:srgbClr val="A50021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- от плотности тела</a:t>
            </a:r>
            <a:r>
              <a:rPr lang="ru-RU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0" hangingPunct="0">
              <a:lnSpc>
                <a:spcPct val="150000"/>
              </a:lnSpc>
              <a:tabLst>
                <a:tab pos="5940425" algn="r"/>
              </a:tabLst>
            </a:pPr>
            <a:r>
              <a:rPr lang="ru-RU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- От формы тела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sz="3100" dirty="0" smtClean="0">
                <a:solidFill>
                  <a:srgbClr val="FF0000"/>
                </a:solidFill>
              </a:rPr>
              <a:t>Как зависит архимедова сила от объема тела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Чем больше объем тела находящегося в жидкости, тем больше архимедова сила</a:t>
            </a:r>
          </a:p>
          <a:p>
            <a:endParaRPr lang="ru-RU" dirty="0"/>
          </a:p>
        </p:txBody>
      </p:sp>
      <p:pic>
        <p:nvPicPr>
          <p:cNvPr id="5" name="Рисунок 4" descr="1307331430_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2928934"/>
            <a:ext cx="3371542" cy="2786082"/>
          </a:xfrm>
          <a:prstGeom prst="rect">
            <a:avLst/>
          </a:prstGeom>
        </p:spPr>
      </p:pic>
      <p:pic>
        <p:nvPicPr>
          <p:cNvPr id="6" name="Рисунок 5" descr="3507_html_m7e144a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3143248"/>
            <a:ext cx="3857652" cy="2714644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Как зависит архимедова сила от массы тела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 зависит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0010-009-Plavanie-te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428868"/>
            <a:ext cx="4286280" cy="3724275"/>
          </a:xfrm>
          <a:prstGeom prst="rect">
            <a:avLst/>
          </a:prstGeom>
        </p:spPr>
      </p:pic>
      <p:pic>
        <p:nvPicPr>
          <p:cNvPr id="5" name="Рисунок 4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1928802"/>
            <a:ext cx="3929091" cy="4386254"/>
          </a:xfrm>
          <a:prstGeom prst="rect">
            <a:avLst/>
          </a:prstGeom>
        </p:spPr>
      </p:pic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i="1" dirty="0" smtClean="0">
                <a:solidFill>
                  <a:srgbClr val="FF0000"/>
                </a:solidFill>
              </a:rPr>
              <a:t>Как зависит архимедова сила от плотности жидкости</a:t>
            </a:r>
            <a:endParaRPr lang="ru-RU" sz="2800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чем больше плотность жидкости тем больше архимедова сила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0002-001-Vsplyvajuschie-i-tonuschie-tel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3429000"/>
            <a:ext cx="3500462" cy="1714512"/>
          </a:xfrm>
          <a:prstGeom prst="rect">
            <a:avLst/>
          </a:prstGeom>
        </p:spPr>
      </p:pic>
      <p:pic>
        <p:nvPicPr>
          <p:cNvPr id="5" name="Рисунок 4" descr="yandsear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3286124"/>
            <a:ext cx="4143372" cy="2357454"/>
          </a:xfrm>
          <a:prstGeom prst="rect">
            <a:avLst/>
          </a:prstGeom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Как зависит архимедова сила от глубины погружения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 зависит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3507_html_m2901149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2857496"/>
            <a:ext cx="3643338" cy="2643206"/>
          </a:xfrm>
          <a:prstGeom prst="rect">
            <a:avLst/>
          </a:prstGeom>
        </p:spPr>
      </p:pic>
      <p:pic>
        <p:nvPicPr>
          <p:cNvPr id="5" name="Рисунок 4" descr="0009-010-Opyt-4-Proverka-zavisimosti-Fvyt-ot-plotnosti-zhidkost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7686" y="1571612"/>
            <a:ext cx="4619625" cy="4143404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Как зависит архимедова сила от формы и плотности тела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Не зависит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0008-009-Opyt-3-Proverka-zavisimosti-Fvyt-ot-formy-tel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643182"/>
            <a:ext cx="3571900" cy="2428892"/>
          </a:xfrm>
          <a:prstGeom prst="rect">
            <a:avLst/>
          </a:prstGeom>
        </p:spPr>
      </p:pic>
      <p:pic>
        <p:nvPicPr>
          <p:cNvPr id="5" name="Рисунок 4" descr="yandsear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2500306"/>
            <a:ext cx="3400429" cy="2928958"/>
          </a:xfrm>
          <a:prstGeom prst="rect">
            <a:avLst/>
          </a:prstGeom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>
                <a:solidFill>
                  <a:srgbClr val="FF0000"/>
                </a:solidFill>
              </a:rPr>
              <a:t>    </a:t>
            </a:r>
            <a:r>
              <a:rPr lang="ru-RU" sz="4400" i="1" dirty="0" smtClean="0">
                <a:solidFill>
                  <a:srgbClr val="FF0000"/>
                </a:solidFill>
              </a:rPr>
              <a:t>В</a:t>
            </a:r>
            <a:r>
              <a:rPr lang="ru-RU" i="1" dirty="0" smtClean="0">
                <a:solidFill>
                  <a:srgbClr val="FF0000"/>
                </a:solidFill>
              </a:rPr>
              <a:t>ывод</a:t>
            </a:r>
            <a:r>
              <a:rPr lang="en-US" i="1" dirty="0" smtClean="0">
                <a:solidFill>
                  <a:srgbClr val="FF0000"/>
                </a:solidFill>
              </a:rPr>
              <a:t>: </a:t>
            </a:r>
            <a:r>
              <a:rPr lang="ru-RU" sz="4000" i="1" dirty="0" smtClean="0">
                <a:solidFill>
                  <a:srgbClr val="FF0000"/>
                </a:solidFill>
              </a:rPr>
              <a:t>Архимедова сила</a:t>
            </a:r>
            <a:endParaRPr lang="ru-RU" sz="4000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Зависит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ru-RU" dirty="0" smtClean="0">
                <a:solidFill>
                  <a:srgbClr val="00B0F0"/>
                </a:solidFill>
              </a:rPr>
              <a:t>от</a:t>
            </a:r>
            <a:r>
              <a:rPr lang="en-US" dirty="0" smtClean="0">
                <a:solidFill>
                  <a:srgbClr val="00B0F0"/>
                </a:solidFill>
              </a:rPr>
              <a:t>:</a:t>
            </a:r>
          </a:p>
          <a:p>
            <a:pPr>
              <a:buNone/>
            </a:pPr>
            <a:r>
              <a:rPr lang="ru-RU" dirty="0">
                <a:solidFill>
                  <a:srgbClr val="00B0F0"/>
                </a:solidFill>
              </a:rPr>
              <a:t> </a:t>
            </a:r>
            <a:endParaRPr lang="ru-RU" dirty="0" smtClean="0">
              <a:solidFill>
                <a:srgbClr val="00B0F0"/>
              </a:solidFill>
            </a:endParaRP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00B0F0"/>
                </a:solidFill>
              </a:rPr>
              <a:t>Плотности жидкости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00B0F0"/>
                </a:solidFill>
              </a:rPr>
              <a:t>Объема тела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Не зависит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от</a:t>
            </a:r>
            <a:r>
              <a:rPr lang="en-US" dirty="0" smtClean="0">
                <a:solidFill>
                  <a:srgbClr val="00B050"/>
                </a:solidFill>
              </a:rPr>
              <a:t>:</a:t>
            </a:r>
          </a:p>
          <a:p>
            <a:pPr>
              <a:buNone/>
            </a:pPr>
            <a:endParaRPr lang="en-US" dirty="0" smtClean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00B050"/>
                </a:solidFill>
              </a:rPr>
              <a:t>Плотности тела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00B050"/>
                </a:solidFill>
              </a:rPr>
              <a:t>Глубины погружения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00B050"/>
                </a:solidFill>
              </a:rPr>
              <a:t>Формы тела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00B050"/>
                </a:solidFill>
              </a:rPr>
              <a:t>Массы тела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4286248" y="1428736"/>
            <a:ext cx="0" cy="4419600"/>
          </a:xfrm>
          <a:prstGeom prst="line">
            <a:avLst/>
          </a:prstGeom>
          <a:noFill/>
          <a:ln w="76200" cmpd="tri">
            <a:solidFill>
              <a:schemeClr val="tx2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285720" y="2285992"/>
            <a:ext cx="8153400" cy="0"/>
          </a:xfrm>
          <a:prstGeom prst="line">
            <a:avLst/>
          </a:prstGeom>
          <a:noFill/>
          <a:ln w="57150" cmpd="thinThick">
            <a:solidFill>
              <a:schemeClr val="tx2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066507"/>
      </p:ext>
    </p:extLst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i="1" dirty="0" smtClean="0">
                <a:solidFill>
                  <a:srgbClr val="FF0000"/>
                </a:solidFill>
              </a:rPr>
              <a:t>                 Исследовательская работа</a:t>
            </a:r>
            <a:br>
              <a:rPr lang="ru-RU" sz="2800" i="1" dirty="0" smtClean="0">
                <a:solidFill>
                  <a:srgbClr val="FF0000"/>
                </a:solidFill>
              </a:rPr>
            </a:br>
            <a:r>
              <a:rPr lang="ru-RU" sz="2800" i="1" dirty="0" smtClean="0">
                <a:solidFill>
                  <a:srgbClr val="FF0000"/>
                </a:solidFill>
              </a:rPr>
              <a:t>          </a:t>
            </a:r>
            <a:r>
              <a:rPr lang="ru-RU" sz="2800" dirty="0" smtClean="0">
                <a:solidFill>
                  <a:srgbClr val="FF0000"/>
                </a:solidFill>
              </a:rPr>
              <a:t>Определение плотности моего тела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335758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B050"/>
                </a:solidFill>
                <a:sym typeface="Symbol"/>
              </a:rPr>
              <a:t></a:t>
            </a:r>
            <a:r>
              <a:rPr lang="ru-RU" dirty="0" smtClean="0">
                <a:solidFill>
                  <a:srgbClr val="00B050"/>
                </a:solidFill>
              </a:rPr>
              <a:t>= </a:t>
            </a:r>
            <a:r>
              <a:rPr lang="en-US" dirty="0" smtClean="0">
                <a:solidFill>
                  <a:srgbClr val="00B050"/>
                </a:solidFill>
              </a:rPr>
              <a:t>m</a:t>
            </a:r>
            <a:r>
              <a:rPr lang="ru-RU" dirty="0" smtClean="0">
                <a:solidFill>
                  <a:srgbClr val="00B050"/>
                </a:solidFill>
              </a:rPr>
              <a:t>/</a:t>
            </a:r>
            <a:r>
              <a:rPr lang="en-US" dirty="0" smtClean="0">
                <a:solidFill>
                  <a:srgbClr val="00B050"/>
                </a:solidFill>
              </a:rPr>
              <a:t>V</a:t>
            </a:r>
            <a:r>
              <a:rPr lang="ru-RU" dirty="0" smtClean="0">
                <a:solidFill>
                  <a:srgbClr val="00B050"/>
                </a:solidFill>
              </a:rPr>
              <a:t>. 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Масса равна  58 кг, 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объем вытесненной воды  0,055 м</a:t>
            </a:r>
            <a:r>
              <a:rPr lang="ru-RU" baseline="30000" dirty="0" smtClean="0">
                <a:solidFill>
                  <a:srgbClr val="00B050"/>
                </a:solidFill>
              </a:rPr>
              <a:t>3</a:t>
            </a:r>
            <a:r>
              <a:rPr lang="ru-RU" dirty="0" smtClean="0">
                <a:solidFill>
                  <a:srgbClr val="00B050"/>
                </a:solidFill>
              </a:rPr>
              <a:t>  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Тогда плотность моего тела примерно 1055 кг/м</a:t>
            </a:r>
            <a:r>
              <a:rPr lang="ru-RU" baseline="30000" dirty="0" smtClean="0">
                <a:solidFill>
                  <a:srgbClr val="00B050"/>
                </a:solidFill>
              </a:rPr>
              <a:t>3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4" name="Picture 5" descr="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643446"/>
            <a:ext cx="4786346" cy="1982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5715008" y="4714884"/>
          <a:ext cx="3143240" cy="2143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Точечный рисунок" r:id="rId4" imgW="4580952" imgH="3362794" progId="PBrush">
                  <p:embed/>
                </p:oleObj>
              </mc:Choice>
              <mc:Fallback>
                <p:oleObj name="Точечный рисунок" r:id="rId4" imgW="4580952" imgH="3362794" progId="PBrush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8" y="4714884"/>
                        <a:ext cx="3143240" cy="21431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  </a:t>
            </a:r>
            <a:r>
              <a:rPr lang="ru-RU" i="1" dirty="0" smtClean="0">
                <a:solidFill>
                  <a:srgbClr val="FF0000"/>
                </a:solidFill>
              </a:rPr>
              <a:t> вывод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Я выяснил</a:t>
            </a:r>
            <a:r>
              <a:rPr lang="ru-RU" sz="2400" dirty="0">
                <a:solidFill>
                  <a:srgbClr val="002060"/>
                </a:solidFill>
              </a:rPr>
              <a:t>, что плотность человека немного больше плотности воды. Из соотношений плотности воды и средней плотности человека зависит его плавучесть. Человек способен изменять свою среднюю плотность, регулируя количество воздуха в легких. При полном вдохе средняя плотность человеческого тела становится меньше плотности воды.</a:t>
            </a:r>
          </a:p>
        </p:txBody>
      </p:sp>
      <p:pic>
        <p:nvPicPr>
          <p:cNvPr id="4" name="Рисунок 3" descr="1307362084_8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4286256"/>
            <a:ext cx="3000396" cy="2357454"/>
          </a:xfrm>
          <a:prstGeom prst="rect">
            <a:avLst/>
          </a:prstGeom>
        </p:spPr>
      </p:pic>
      <p:pic>
        <p:nvPicPr>
          <p:cNvPr id="5" name="Рисунок 4" descr="nupogodi1001_000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43504" y="4000504"/>
            <a:ext cx="3248025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568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682F"/>
                </a:solidFill>
              </a:rPr>
              <a:t>У меня сила </a:t>
            </a:r>
            <a:r>
              <a:rPr lang="ru-RU" dirty="0" smtClean="0">
                <a:solidFill>
                  <a:srgbClr val="00682F"/>
                </a:solidFill>
              </a:rPr>
              <a:t>тяжести </a:t>
            </a:r>
            <a:r>
              <a:rPr lang="ru-RU" dirty="0" smtClean="0">
                <a:solidFill>
                  <a:srgbClr val="00682F"/>
                </a:solidFill>
              </a:rPr>
              <a:t>больше архимедовой силы на 30 </a:t>
            </a:r>
            <a:r>
              <a:rPr lang="ru-RU" dirty="0" smtClean="0">
                <a:solidFill>
                  <a:srgbClr val="00682F"/>
                </a:solidFill>
              </a:rPr>
              <a:t>Н, </a:t>
            </a:r>
            <a:r>
              <a:rPr lang="ru-RU" dirty="0" smtClean="0">
                <a:solidFill>
                  <a:srgbClr val="00682F"/>
                </a:solidFill>
              </a:rPr>
              <a:t>а  </a:t>
            </a:r>
            <a:r>
              <a:rPr lang="ru-RU" dirty="0">
                <a:solidFill>
                  <a:srgbClr val="00682F"/>
                </a:solidFill>
              </a:rPr>
              <a:t>м</a:t>
            </a:r>
            <a:r>
              <a:rPr lang="ru-RU" dirty="0" smtClean="0">
                <a:solidFill>
                  <a:srgbClr val="00682F"/>
                </a:solidFill>
              </a:rPr>
              <a:t>ои </a:t>
            </a:r>
            <a:r>
              <a:rPr lang="ru-RU" dirty="0">
                <a:solidFill>
                  <a:srgbClr val="00682F"/>
                </a:solidFill>
              </a:rPr>
              <a:t>мышцы могут развивать </a:t>
            </a:r>
            <a:r>
              <a:rPr lang="ru-RU" dirty="0" smtClean="0">
                <a:solidFill>
                  <a:srgbClr val="00682F"/>
                </a:solidFill>
              </a:rPr>
              <a:t>усилие значительно </a:t>
            </a:r>
            <a:r>
              <a:rPr lang="ru-RU" dirty="0">
                <a:solidFill>
                  <a:srgbClr val="00682F"/>
                </a:solidFill>
              </a:rPr>
              <a:t>большее 30 Н</a:t>
            </a:r>
            <a:r>
              <a:rPr lang="ru-RU" dirty="0" smtClean="0">
                <a:solidFill>
                  <a:srgbClr val="00682F"/>
                </a:solidFill>
              </a:rPr>
              <a:t>. Поэтому я спокойно могу плавать.</a:t>
            </a:r>
          </a:p>
          <a:p>
            <a:endParaRPr lang="ru-RU" dirty="0"/>
          </a:p>
        </p:txBody>
      </p:sp>
      <p:pic>
        <p:nvPicPr>
          <p:cNvPr id="2050" name="Picture 2" descr="C:\Users\Дмитрий\Deskto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3897392"/>
            <a:ext cx="3897365" cy="2598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Дмитрий\Desktop\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897392"/>
            <a:ext cx="3461370" cy="2596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425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684206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92D050"/>
                </a:solidFill>
              </a:rPr>
              <a:t/>
            </a:r>
            <a:br>
              <a:rPr lang="en-US" sz="3600" dirty="0" smtClean="0">
                <a:solidFill>
                  <a:srgbClr val="92D050"/>
                </a:solidFill>
              </a:rPr>
            </a:br>
            <a:r>
              <a:rPr lang="en-US" sz="3600" dirty="0" smtClean="0">
                <a:solidFill>
                  <a:srgbClr val="92D050"/>
                </a:solidFill>
              </a:rPr>
              <a:t/>
            </a:r>
            <a:br>
              <a:rPr lang="en-US" sz="3600" dirty="0" smtClean="0">
                <a:solidFill>
                  <a:srgbClr val="92D050"/>
                </a:solidFill>
              </a:rPr>
            </a:br>
            <a:r>
              <a:rPr lang="en-US" sz="3600" dirty="0" smtClean="0">
                <a:solidFill>
                  <a:srgbClr val="92D050"/>
                </a:solidFill>
              </a:rPr>
              <a:t/>
            </a:r>
            <a:br>
              <a:rPr lang="en-US" sz="3600" dirty="0" smtClean="0">
                <a:solidFill>
                  <a:srgbClr val="92D050"/>
                </a:solidFill>
              </a:rPr>
            </a:br>
            <a:r>
              <a:rPr lang="en-US" sz="3600" dirty="0" smtClean="0">
                <a:solidFill>
                  <a:srgbClr val="92D050"/>
                </a:solidFill>
              </a:rPr>
              <a:t/>
            </a:r>
            <a:br>
              <a:rPr lang="en-US" sz="3600" dirty="0" smtClean="0">
                <a:solidFill>
                  <a:srgbClr val="92D050"/>
                </a:solidFill>
              </a:rPr>
            </a:br>
            <a:r>
              <a:rPr lang="en-US" sz="3600" dirty="0" smtClean="0">
                <a:solidFill>
                  <a:srgbClr val="92D050"/>
                </a:solidFill>
              </a:rPr>
              <a:t/>
            </a:r>
            <a:br>
              <a:rPr lang="en-US" sz="3600" dirty="0" smtClean="0">
                <a:solidFill>
                  <a:srgbClr val="92D050"/>
                </a:solidFill>
              </a:rPr>
            </a:br>
            <a:r>
              <a:rPr lang="en-US" sz="3600" dirty="0" smtClean="0">
                <a:solidFill>
                  <a:srgbClr val="92D050"/>
                </a:solidFill>
              </a:rPr>
              <a:t/>
            </a:r>
            <a:br>
              <a:rPr lang="en-US" sz="3600" dirty="0" smtClean="0">
                <a:solidFill>
                  <a:srgbClr val="92D050"/>
                </a:solidFill>
              </a:rPr>
            </a:br>
            <a:r>
              <a:rPr lang="ru-RU" sz="3600" dirty="0" smtClean="0">
                <a:solidFill>
                  <a:srgbClr val="00B050"/>
                </a:solidFill>
              </a:rPr>
              <a:t>Цель работы</a:t>
            </a:r>
            <a:r>
              <a:rPr lang="en-US" sz="3600" dirty="0" smtClean="0">
                <a:solidFill>
                  <a:srgbClr val="00B050"/>
                </a:solidFill>
              </a:rPr>
              <a:t>:</a:t>
            </a:r>
            <a:r>
              <a:rPr lang="ru-RU" sz="3600" dirty="0" smtClean="0">
                <a:solidFill>
                  <a:srgbClr val="00B050"/>
                </a:solidFill>
              </a:rPr>
              <a:t>исследование архимедовой силы, выяснение того, как она влияет на человека в воде</a:t>
            </a:r>
            <a:r>
              <a:rPr lang="ru-RU" dirty="0" smtClean="0">
                <a:solidFill>
                  <a:srgbClr val="00B050"/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285992"/>
            <a:ext cx="6858048" cy="4380558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</a:rPr>
              <a:t>Задачи</a:t>
            </a:r>
            <a:r>
              <a:rPr lang="en-US" sz="2400" dirty="0" smtClean="0">
                <a:solidFill>
                  <a:srgbClr val="002060"/>
                </a:solidFill>
              </a:rPr>
              <a:t>:</a:t>
            </a:r>
            <a:endParaRPr lang="ru-RU" sz="2400" dirty="0" smtClean="0">
              <a:solidFill>
                <a:srgbClr val="002060"/>
              </a:solidFill>
            </a:endParaRPr>
          </a:p>
          <a:p>
            <a:pPr lvl="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- Выяснить причину возникновения выталкивающей силы</a:t>
            </a:r>
          </a:p>
          <a:p>
            <a:pPr lvl="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- Познакомиться с теоретической базой по этому вопросу</a:t>
            </a:r>
          </a:p>
          <a:p>
            <a:pPr marL="137160" lvl="0" indent="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-Провести исследования по выяснению от чего зависит и от чего не зависит архимедова сила;</a:t>
            </a:r>
          </a:p>
          <a:p>
            <a:pPr marL="137160" lvl="0" indent="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- Выяснить, какова плотность человека</a:t>
            </a:r>
          </a:p>
          <a:p>
            <a:pPr lvl="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- Как влияет архимедова сила на человека в воде</a:t>
            </a:r>
          </a:p>
          <a:p>
            <a:pPr lvl="0"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- Каковы способы спасения человека.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     </a:t>
            </a:r>
            <a:r>
              <a:rPr lang="ru-RU" sz="3200" dirty="0" smtClean="0">
                <a:solidFill>
                  <a:srgbClr val="FF0000"/>
                </a:solidFill>
              </a:rPr>
              <a:t>Условия плавания человека </a:t>
            </a:r>
            <a:r>
              <a:rPr lang="ru-RU" sz="4400" dirty="0">
                <a:solidFill>
                  <a:srgbClr val="FFFF00"/>
                </a:solidFill>
              </a:rPr>
              <a:t/>
            </a:r>
            <a:br>
              <a:rPr lang="ru-RU" sz="4400" dirty="0">
                <a:solidFill>
                  <a:srgbClr val="FFFF0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7000892" cy="35033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</a:rPr>
              <a:t>     </a:t>
            </a:r>
            <a:r>
              <a:rPr lang="ru-RU" sz="2400" dirty="0" smtClean="0">
                <a:solidFill>
                  <a:srgbClr val="002060"/>
                </a:solidFill>
              </a:rPr>
              <a:t>На человека в воде действует сила тяжести и сила Архимеда. От их соотношения зависит плавучесть. дыхание  человека влияет на силу Архимеда. Чем глубже вдох, тем больше становится сила Архимеда. И наоборот: чем больше выдох, тем меньше сила Архимеда. Безусловно человеку нужно прилагать некое усилие чтобы держаться на воде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yandsear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92" y="2214554"/>
            <a:ext cx="2143108" cy="2571768"/>
          </a:xfrm>
          <a:prstGeom prst="rect">
            <a:avLst/>
          </a:prstGeom>
        </p:spPr>
      </p:pic>
      <p:pic>
        <p:nvPicPr>
          <p:cNvPr id="5" name="Рисунок 4" descr="aquatics-swimming-4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71736" y="4357694"/>
            <a:ext cx="3810000" cy="2309802"/>
          </a:xfrm>
          <a:prstGeom prst="rect">
            <a:avLst/>
          </a:prstGeom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Выявление количества учеников не умеющих плавать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Всего в школе 474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В начальной школе 205 учеников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Не умеет плавать в начальной школе 67 человек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В среднем звене 269 учеников</a:t>
            </a:r>
          </a:p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Не умеет плавать 18 человек</a:t>
            </a:r>
          </a:p>
          <a:p>
            <a:endParaRPr lang="ru-RU" sz="2000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502245388"/>
              </p:ext>
            </p:extLst>
          </p:nvPr>
        </p:nvGraphicFramePr>
        <p:xfrm>
          <a:off x="827583" y="3789040"/>
          <a:ext cx="4436345" cy="2824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198434598"/>
              </p:ext>
            </p:extLst>
          </p:nvPr>
        </p:nvGraphicFramePr>
        <p:xfrm>
          <a:off x="4716016" y="3943041"/>
          <a:ext cx="3960440" cy="2577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55576" y="6325423"/>
            <a:ext cx="1610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Всего в школе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263929" y="6325423"/>
            <a:ext cx="2111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660033"/>
                </a:solidFill>
              </a:rPr>
              <a:t>В начальной школе</a:t>
            </a:r>
            <a:endParaRPr lang="ru-RU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rgbClr val="00B050"/>
                </a:solidFill>
              </a:rPr>
              <a:t>С</a:t>
            </a:r>
            <a:r>
              <a:rPr lang="ru-RU" dirty="0" smtClean="0">
                <a:solidFill>
                  <a:srgbClr val="00B050"/>
                </a:solidFill>
              </a:rPr>
              <a:t>пасение утопающего - дело рук самого утопающего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7000892" cy="528638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Первый способ - лежа на спине. Спокойно расправив руки и ноги, закрыть глаза, лечь головой на воду и расслабиться, лишь слегка помогая себе удержаться в горизонтальном положении. Набрать в легкие воздуха, задержать, медленно выдохнуть.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       Второй способ — сжавшись «поплавком». Вдохнуть погрузить лицо в воду, обнять колени руками и прижать к телу, сдерживая выдох (но не напрягаясь), медленно выдыхать в воду, а затем - опять быстрый вдох над водой и снова «поплавок».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817_bi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2143116"/>
            <a:ext cx="2071670" cy="3186106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Вывод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6858016" cy="578645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Каждый из не умеющих плавать, способен держаться на воде, если при этом он будет немного шевелить руками или ногами. Но только при условии, что все тело полностью погружено в воду. При глубоком вдохе пловец , как правило, обладает положительной плавучестью при полном выдохе – отрицательной, он тонет. При выдохе, когда тело теряет плавучесть, человеку приходится подъемную силу движением рук. Получается, что умение плавать – это и умение правильно дышать!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yandsear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6578" y="2285992"/>
            <a:ext cx="2357422" cy="2214578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                  Заключение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7643834" cy="550070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Природа </a:t>
            </a:r>
            <a:r>
              <a:rPr lang="ru-RU" sz="2800" dirty="0">
                <a:solidFill>
                  <a:srgbClr val="7030A0"/>
                </a:solidFill>
              </a:rPr>
              <a:t>так распоряжается, что она нам ничего не дает просто так, но всегда дает шанс предпринять какие-то меры. Так средняя плотность человека немного больше плотности воды, и если человек правильно дышит и прилагает небольшое усилие, то он не утонет.</a:t>
            </a:r>
          </a:p>
          <a:p>
            <a:endParaRPr lang="ru-RU" sz="2000" dirty="0"/>
          </a:p>
        </p:txBody>
      </p:sp>
      <p:pic>
        <p:nvPicPr>
          <p:cNvPr id="4" name="Рисунок 3" descr="yandsear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72396" y="2714620"/>
            <a:ext cx="1319214" cy="2000264"/>
          </a:xfrm>
          <a:prstGeom prst="rect">
            <a:avLst/>
          </a:prstGeom>
        </p:spPr>
      </p:pic>
      <p:pic>
        <p:nvPicPr>
          <p:cNvPr id="3074" name="Picture 2" descr="C:\Users\Дмитрий\Desktop\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077072"/>
            <a:ext cx="3973490" cy="2625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00B050"/>
                </a:solidFill>
              </a:rPr>
              <a:t>Немного об Архимеде</a:t>
            </a:r>
            <a:endParaRPr lang="ru-RU" sz="4800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5929322" cy="470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         </a:t>
            </a:r>
            <a:r>
              <a:rPr lang="ru-RU" sz="2000" dirty="0" smtClean="0">
                <a:solidFill>
                  <a:schemeClr val="tx1"/>
                </a:solidFill>
              </a:rPr>
              <a:t>Архимед (287 до н.э. - 212 до н.э.) родился в 287 году до н.э. в Сиракузах на острове Сицилия. Принцип рычага, учение о центре тяжести и закон Архимеда являются важнейшими достижениями Архимеда в области механики.</a:t>
            </a:r>
            <a:r>
              <a:rPr lang="ru-RU" sz="2000" dirty="0" smtClean="0">
                <a:solidFill>
                  <a:schemeClr val="bg1"/>
                </a:solidFill>
              </a:rPr>
              <a:t>. </a:t>
            </a:r>
            <a:endParaRPr lang="ru-RU" sz="1600" dirty="0"/>
          </a:p>
        </p:txBody>
      </p:sp>
      <p:pic>
        <p:nvPicPr>
          <p:cNvPr id="4" name="Рисунок 3" descr="yandsear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81684" y="1428736"/>
            <a:ext cx="3262316" cy="2446738"/>
          </a:xfrm>
          <a:prstGeom prst="rect">
            <a:avLst/>
          </a:prstGeom>
        </p:spPr>
      </p:pic>
      <p:pic>
        <p:nvPicPr>
          <p:cNvPr id="5" name="Рисунок 4" descr="yandsear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29322" y="4000504"/>
            <a:ext cx="2933248" cy="2543274"/>
          </a:xfrm>
          <a:prstGeom prst="rect">
            <a:avLst/>
          </a:prstGeom>
        </p:spPr>
      </p:pic>
      <p:pic>
        <p:nvPicPr>
          <p:cNvPr id="7" name="Рисунок 6" descr="yandsearc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4348" y="3643314"/>
            <a:ext cx="4500594" cy="2857496"/>
          </a:xfrm>
          <a:prstGeom prst="rect">
            <a:avLst/>
          </a:prstGeom>
        </p:spPr>
      </p:pic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sz="5400" dirty="0" smtClean="0">
                <a:solidFill>
                  <a:srgbClr val="FFC000"/>
                </a:solidFill>
              </a:rPr>
              <a:t>Закон Архимеда</a:t>
            </a:r>
            <a:endParaRPr lang="ru-RU" sz="5400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229600" cy="470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i="1" dirty="0" smtClean="0">
                <a:solidFill>
                  <a:srgbClr val="FFFF00"/>
                </a:solidFill>
              </a:rPr>
              <a:t>     </a:t>
            </a:r>
            <a:r>
              <a:rPr lang="ru-RU" sz="2800" b="1" i="1" dirty="0" smtClean="0">
                <a:solidFill>
                  <a:srgbClr val="002060"/>
                </a:solidFill>
              </a:rPr>
              <a:t>На тело, погруженное в жидкость или газ, действует выталкивающая сила, равная весу того количества жидкости или газа, которое вытеснено погруженной частью тела</a:t>
            </a:r>
            <a:r>
              <a:rPr lang="ru-RU" sz="3200" b="1" i="1" dirty="0" smtClean="0">
                <a:solidFill>
                  <a:srgbClr val="002060"/>
                </a:solidFill>
              </a:rPr>
              <a:t>.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4" name="Рисунок 3" descr="03-08.gif"/>
          <p:cNvPicPr>
            <a:picLocks noChangeAspect="1"/>
          </p:cNvPicPr>
          <p:nvPr/>
        </p:nvPicPr>
        <p:blipFill>
          <a:blip r:embed="rId2" cstate="print"/>
          <a:srcRect l="5586" r="5586" b="8421"/>
          <a:stretch>
            <a:fillRect/>
          </a:stretch>
        </p:blipFill>
        <p:spPr bwMode="auto">
          <a:xfrm>
            <a:off x="5429256" y="3429000"/>
            <a:ext cx="3509957" cy="2713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0014-012-Plavanie-te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3714752"/>
            <a:ext cx="3690960" cy="2778666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Причины возникновения выталкивающей силы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6215074" cy="52149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     Выталкивающая сила возникает из-за разности гидростатических давлений под  телом и над телом </a:t>
            </a:r>
          </a:p>
          <a:p>
            <a:pPr>
              <a:buNone/>
            </a:pPr>
            <a:endParaRPr lang="ru-RU" sz="2000" dirty="0"/>
          </a:p>
        </p:txBody>
      </p:sp>
      <p:pic>
        <p:nvPicPr>
          <p:cNvPr id="4" name="Рисунок 3" descr="C:\Documents and Settings\user\Рабочий стол\Аквариум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99" t="21597" r="19438" b="9258"/>
          <a:stretch>
            <a:fillRect/>
          </a:stretch>
        </p:blipFill>
        <p:spPr bwMode="auto">
          <a:xfrm>
            <a:off x="6143636" y="1214422"/>
            <a:ext cx="3000364" cy="32147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1-15-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2928934"/>
            <a:ext cx="5429256" cy="3143272"/>
          </a:xfrm>
          <a:prstGeom prst="rect">
            <a:avLst/>
          </a:prstGeom>
        </p:spPr>
      </p:pic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endParaRPr lang="ru-RU" b="1" dirty="0" smtClean="0"/>
          </a:p>
          <a:p>
            <a:pPr>
              <a:spcBef>
                <a:spcPts val="1800"/>
              </a:spcBef>
            </a:pPr>
            <a:r>
              <a:rPr lang="en-US" b="1" dirty="0">
                <a:latin typeface="Arial" charset="0"/>
              </a:rPr>
              <a:t>F</a:t>
            </a:r>
            <a:r>
              <a:rPr lang="en-US" b="1" baseline="-25000" dirty="0">
                <a:latin typeface="Arial" charset="0"/>
              </a:rPr>
              <a:t>A </a:t>
            </a:r>
            <a:r>
              <a:rPr lang="ru-RU" b="1" baseline="-25000" dirty="0">
                <a:latin typeface="Arial" charset="0"/>
              </a:rPr>
              <a:t> </a:t>
            </a:r>
            <a:r>
              <a:rPr lang="ru-RU" b="1" dirty="0">
                <a:latin typeface="Arial" charset="0"/>
              </a:rPr>
              <a:t>– архимедова сила (Н)</a:t>
            </a:r>
            <a:endParaRPr lang="en-US" b="1" baseline="-25000" dirty="0">
              <a:latin typeface="Arial" charset="0"/>
            </a:endParaRPr>
          </a:p>
          <a:p>
            <a:pPr>
              <a:spcBef>
                <a:spcPts val="1800"/>
              </a:spcBef>
            </a:pPr>
            <a:r>
              <a:rPr lang="en-US" b="1" dirty="0">
                <a:latin typeface="Arial" charset="0"/>
              </a:rPr>
              <a:t>ρ</a:t>
            </a:r>
            <a:r>
              <a:rPr lang="ru-RU" b="1" baseline="-25000" dirty="0">
                <a:latin typeface="Arial" charset="0"/>
              </a:rPr>
              <a:t>ж</a:t>
            </a:r>
            <a:r>
              <a:rPr lang="ru-RU" b="1" dirty="0">
                <a:latin typeface="Arial" charset="0"/>
              </a:rPr>
              <a:t> – плотность жидкости (кг</a:t>
            </a:r>
            <a:r>
              <a:rPr lang="en-US" b="1" dirty="0">
                <a:latin typeface="Arial" charset="0"/>
              </a:rPr>
              <a:t>/</a:t>
            </a:r>
            <a:r>
              <a:rPr lang="ru-RU" b="1" dirty="0">
                <a:latin typeface="Arial" charset="0"/>
              </a:rPr>
              <a:t>м</a:t>
            </a:r>
            <a:r>
              <a:rPr lang="ru-RU" b="1" baseline="30000" dirty="0">
                <a:latin typeface="Arial" charset="0"/>
              </a:rPr>
              <a:t>3</a:t>
            </a:r>
            <a:r>
              <a:rPr lang="ru-RU" b="1" dirty="0">
                <a:latin typeface="Arial" charset="0"/>
              </a:rPr>
              <a:t>)</a:t>
            </a:r>
            <a:endParaRPr lang="en-US" b="1" baseline="-25000" dirty="0">
              <a:latin typeface="Arial" charset="0"/>
            </a:endParaRPr>
          </a:p>
          <a:p>
            <a:pPr>
              <a:spcBef>
                <a:spcPts val="1800"/>
              </a:spcBef>
            </a:pPr>
            <a:r>
              <a:rPr lang="en-US" b="1" dirty="0">
                <a:latin typeface="Arial" charset="0"/>
              </a:rPr>
              <a:t>g</a:t>
            </a:r>
            <a:r>
              <a:rPr lang="ru-RU" b="1" dirty="0">
                <a:latin typeface="Arial" charset="0"/>
              </a:rPr>
              <a:t> </a:t>
            </a:r>
            <a:r>
              <a:rPr lang="en-US" b="1" dirty="0">
                <a:latin typeface="Arial" charset="0"/>
              </a:rPr>
              <a:t>=</a:t>
            </a:r>
            <a:r>
              <a:rPr lang="ru-RU" b="1" dirty="0">
                <a:latin typeface="Arial" charset="0"/>
              </a:rPr>
              <a:t> </a:t>
            </a:r>
            <a:r>
              <a:rPr lang="en-US" b="1" dirty="0">
                <a:latin typeface="Arial" charset="0"/>
              </a:rPr>
              <a:t>9</a:t>
            </a:r>
            <a:r>
              <a:rPr lang="ru-RU" b="1" dirty="0">
                <a:latin typeface="Arial" charset="0"/>
              </a:rPr>
              <a:t>,8 Н</a:t>
            </a:r>
            <a:r>
              <a:rPr lang="en-US" b="1" dirty="0">
                <a:latin typeface="Arial" charset="0"/>
              </a:rPr>
              <a:t>/</a:t>
            </a:r>
            <a:r>
              <a:rPr lang="ru-RU" b="1" dirty="0">
                <a:latin typeface="Arial" charset="0"/>
              </a:rPr>
              <a:t>кг</a:t>
            </a:r>
            <a:endParaRPr lang="en-US" b="1" dirty="0">
              <a:latin typeface="Arial" charset="0"/>
            </a:endParaRPr>
          </a:p>
          <a:p>
            <a:pPr>
              <a:spcBef>
                <a:spcPts val="1800"/>
              </a:spcBef>
            </a:pPr>
            <a:r>
              <a:rPr lang="en-US" b="1" dirty="0">
                <a:latin typeface="Arial" charset="0"/>
              </a:rPr>
              <a:t>V</a:t>
            </a:r>
            <a:r>
              <a:rPr lang="ru-RU" b="1" baseline="-25000" dirty="0">
                <a:latin typeface="Arial" charset="0"/>
              </a:rPr>
              <a:t>т</a:t>
            </a:r>
            <a:r>
              <a:rPr lang="ru-RU" b="1" dirty="0">
                <a:latin typeface="Arial" charset="0"/>
              </a:rPr>
              <a:t> – объем тела, погруженного в жидкость</a:t>
            </a:r>
            <a:r>
              <a:rPr lang="en-US" b="1" dirty="0">
                <a:latin typeface="Arial" charset="0"/>
              </a:rPr>
              <a:t> (</a:t>
            </a:r>
            <a:r>
              <a:rPr lang="ru-RU" b="1" dirty="0">
                <a:latin typeface="Arial" charset="0"/>
              </a:rPr>
              <a:t>м</a:t>
            </a:r>
            <a:r>
              <a:rPr lang="ru-RU" b="1" baseline="30000" dirty="0">
                <a:latin typeface="Arial" charset="0"/>
              </a:rPr>
              <a:t>3</a:t>
            </a:r>
            <a:r>
              <a:rPr lang="en-US" b="1" dirty="0">
                <a:latin typeface="Arial" charset="0"/>
              </a:rPr>
              <a:t>)</a:t>
            </a:r>
            <a:endParaRPr lang="ru-RU" b="1" baseline="-25000" dirty="0">
              <a:latin typeface="Arial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827088" y="620688"/>
            <a:ext cx="7777360" cy="1107996"/>
          </a:xfrm>
          <a:prstGeom prst="rect">
            <a:avLst/>
          </a:prstGeom>
          <a:solidFill>
            <a:srgbClr val="00FFFF"/>
          </a:solidFill>
          <a:ln w="76200" cmpd="tri">
            <a:solidFill>
              <a:srgbClr val="FF006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6600" b="1" dirty="0">
                <a:solidFill>
                  <a:srgbClr val="FF0000"/>
                </a:solidFill>
              </a:rPr>
              <a:t>F</a:t>
            </a:r>
            <a:r>
              <a:rPr lang="en-US" sz="6600" b="1" baseline="-25000" dirty="0">
                <a:solidFill>
                  <a:srgbClr val="FF0000"/>
                </a:solidFill>
              </a:rPr>
              <a:t>A</a:t>
            </a:r>
            <a:r>
              <a:rPr lang="en-US" sz="6600" b="1" dirty="0">
                <a:solidFill>
                  <a:srgbClr val="FF0000"/>
                </a:solidFill>
              </a:rPr>
              <a:t>=</a:t>
            </a:r>
            <a:r>
              <a:rPr lang="en-US" sz="6600" b="1" dirty="0">
                <a:solidFill>
                  <a:srgbClr val="FF0000"/>
                </a:solidFill>
                <a:cs typeface="Tahoma" pitchFamily="34" charset="0"/>
              </a:rPr>
              <a:t>ρ</a:t>
            </a:r>
            <a:r>
              <a:rPr lang="ru-RU" sz="6600" b="1" baseline="-25000" dirty="0">
                <a:solidFill>
                  <a:srgbClr val="FF0000"/>
                </a:solidFill>
              </a:rPr>
              <a:t>ж</a:t>
            </a:r>
            <a:r>
              <a:rPr lang="en-US" sz="6600" b="1" dirty="0" err="1">
                <a:solidFill>
                  <a:srgbClr val="FF0000"/>
                </a:solidFill>
              </a:rPr>
              <a:t>gV</a:t>
            </a:r>
            <a:r>
              <a:rPr lang="ru-RU" sz="6600" b="1" baseline="-25000" dirty="0">
                <a:solidFill>
                  <a:srgbClr val="FF0000"/>
                </a:solidFill>
              </a:rPr>
              <a:t>т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013754"/>
      </p:ext>
    </p:extLst>
  </p:cSld>
  <p:clrMapOvr>
    <a:masterClrMapping/>
  </p:clrMapOvr>
  <p:transition spd="slow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0070C0"/>
                </a:solidFill>
              </a:rPr>
              <a:t>    Условия плавания тел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71612"/>
            <a:ext cx="7786742" cy="350046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Возможны следующие три случая</a:t>
            </a:r>
            <a:r>
              <a:rPr lang="en-US" sz="2400" dirty="0" smtClean="0">
                <a:solidFill>
                  <a:schemeClr val="tx2">
                    <a:lumMod val="10000"/>
                  </a:schemeClr>
                </a:solidFill>
              </a:rPr>
              <a:t>:</a:t>
            </a:r>
            <a:endParaRPr lang="ru-RU" sz="2400" dirty="0" smtClean="0">
              <a:solidFill>
                <a:schemeClr val="tx2">
                  <a:lumMod val="10000"/>
                </a:schemeClr>
              </a:solidFill>
            </a:endParaRPr>
          </a:p>
          <a:p>
            <a:pPr lvl="0">
              <a:buNone/>
            </a:pP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1.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F</a:t>
            </a:r>
            <a:r>
              <a:rPr lang="ru-RU" sz="2400" baseline="-25000" dirty="0" err="1" smtClean="0">
                <a:solidFill>
                  <a:schemeClr val="tx2">
                    <a:lumMod val="10000"/>
                  </a:schemeClr>
                </a:solidFill>
              </a:rPr>
              <a:t>т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&gt;F</a:t>
            </a:r>
            <a:r>
              <a:rPr lang="ru-RU" sz="2400" baseline="-25000" dirty="0" smtClean="0">
                <a:solidFill>
                  <a:schemeClr val="tx2">
                    <a:lumMod val="10000"/>
                  </a:schemeClr>
                </a:solidFill>
              </a:rPr>
              <a:t>A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- тело тонет; </a:t>
            </a:r>
          </a:p>
          <a:p>
            <a:pPr lvl="0">
              <a:buNone/>
            </a:pP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2.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F</a:t>
            </a:r>
            <a:r>
              <a:rPr lang="ru-RU" sz="2400" baseline="-25000" dirty="0" err="1" smtClean="0">
                <a:solidFill>
                  <a:schemeClr val="tx2">
                    <a:lumMod val="10000"/>
                  </a:schemeClr>
                </a:solidFill>
              </a:rPr>
              <a:t>т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=F</a:t>
            </a:r>
            <a:r>
              <a:rPr lang="ru-RU" sz="2400" baseline="-25000" dirty="0" err="1" smtClean="0">
                <a:solidFill>
                  <a:schemeClr val="tx2">
                    <a:lumMod val="10000"/>
                  </a:schemeClr>
                </a:solidFill>
              </a:rPr>
              <a:t>A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- тело будет находиться в равновесии в любом месте жидкости, т.е. плавать;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3. </a:t>
            </a:r>
            <a:r>
              <a:rPr lang="ru-RU" sz="2400" dirty="0" err="1" smtClean="0">
                <a:solidFill>
                  <a:schemeClr val="tx2">
                    <a:lumMod val="10000"/>
                  </a:schemeClr>
                </a:solidFill>
              </a:rPr>
              <a:t>F</a:t>
            </a:r>
            <a:r>
              <a:rPr lang="ru-RU" sz="2400" baseline="-25000" dirty="0" err="1" smtClean="0">
                <a:solidFill>
                  <a:schemeClr val="tx2">
                    <a:lumMod val="10000"/>
                  </a:schemeClr>
                </a:solidFill>
              </a:rPr>
              <a:t>т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&lt;F</a:t>
            </a:r>
            <a:r>
              <a:rPr lang="ru-RU" sz="2400" baseline="-25000" dirty="0" smtClean="0">
                <a:solidFill>
                  <a:schemeClr val="tx2">
                    <a:lumMod val="10000"/>
                  </a:schemeClr>
                </a:solidFill>
              </a:rPr>
              <a:t>A</a:t>
            </a:r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 - тело всплывает до тех пор, пока не начнет плавать</a:t>
            </a:r>
            <a:endParaRPr lang="ru-RU" sz="2400" dirty="0"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5" name="Рисунок 4" descr="submarin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7884" y="4572008"/>
            <a:ext cx="2643206" cy="2071702"/>
          </a:xfrm>
          <a:prstGeom prst="rect">
            <a:avLst/>
          </a:prstGeom>
        </p:spPr>
      </p:pic>
      <p:pic>
        <p:nvPicPr>
          <p:cNvPr id="6" name="Рисунок 5" descr="27a807e139a3020b7be1f8fa922e198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4286256"/>
            <a:ext cx="3238496" cy="2357430"/>
          </a:xfrm>
          <a:prstGeom prst="rect">
            <a:avLst/>
          </a:prstGeom>
        </p:spPr>
      </p:pic>
    </p:spTree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686800" cy="1257288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4000" i="1" dirty="0" smtClean="0">
                <a:solidFill>
                  <a:srgbClr val="FF0000"/>
                </a:solidFill>
              </a:rPr>
              <a:t>Э</a:t>
            </a:r>
            <a:r>
              <a:rPr lang="ru-RU" sz="2400" i="1" dirty="0" smtClean="0">
                <a:solidFill>
                  <a:srgbClr val="FF0000"/>
                </a:solidFill>
              </a:rPr>
              <a:t>ти </a:t>
            </a:r>
            <a:r>
              <a:rPr lang="ru-RU" sz="2400" i="1" dirty="0">
                <a:solidFill>
                  <a:srgbClr val="FF0000"/>
                </a:solidFill>
              </a:rPr>
              <a:t>условия можно сформулировать для сплошных тел и по плотности тела относительно плотности жидкости</a:t>
            </a:r>
            <a:r>
              <a:rPr lang="ru-RU" sz="2200" i="1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85861"/>
            <a:ext cx="7072330" cy="4214842"/>
          </a:xfrm>
        </p:spPr>
        <p:txBody>
          <a:bodyPr/>
          <a:lstStyle/>
          <a:p>
            <a:pPr marL="137160" indent="0">
              <a:buNone/>
            </a:pPr>
            <a:endParaRPr lang="ru-RU" u="sng" dirty="0"/>
          </a:p>
          <a:p>
            <a:pPr lvl="0"/>
            <a:r>
              <a:rPr lang="ru-RU" dirty="0">
                <a:solidFill>
                  <a:srgbClr val="0070C0"/>
                </a:solidFill>
              </a:rPr>
              <a:t>Тело всплывает, если плотность тела меньше плотности жидкости;</a:t>
            </a:r>
          </a:p>
          <a:p>
            <a:pPr lvl="0"/>
            <a:r>
              <a:rPr lang="ru-RU" dirty="0">
                <a:solidFill>
                  <a:srgbClr val="0070C0"/>
                </a:solidFill>
              </a:rPr>
              <a:t>Тело плавает, если плотность тела равна плотности жидкости;</a:t>
            </a:r>
          </a:p>
          <a:p>
            <a:r>
              <a:rPr lang="ru-RU" dirty="0">
                <a:solidFill>
                  <a:srgbClr val="0070C0"/>
                </a:solidFill>
              </a:rPr>
              <a:t>Тело тонет, если плотность тела больше плотности жидкости</a:t>
            </a:r>
          </a:p>
        </p:txBody>
      </p:sp>
      <p:pic>
        <p:nvPicPr>
          <p:cNvPr id="4" name="Рисунок 3" descr="0003-002-Prichina-vozniknovenija-F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72264" y="3643314"/>
            <a:ext cx="2571736" cy="2714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931914"/>
      </p:ext>
    </p:extLst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</a:t>
            </a:r>
            <a:r>
              <a:rPr lang="ru-RU" sz="4400" dirty="0" smtClean="0">
                <a:solidFill>
                  <a:srgbClr val="FF0000"/>
                </a:solidFill>
              </a:rPr>
              <a:t>Э</a:t>
            </a:r>
            <a:r>
              <a:rPr lang="ru-RU" dirty="0" smtClean="0">
                <a:solidFill>
                  <a:srgbClr val="FF0000"/>
                </a:solidFill>
              </a:rPr>
              <a:t>то интересно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Рыбы изменяют объем плавательного пузыря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Это знаменитое Мертвое море Палестины</a:t>
            </a:r>
            <a:endParaRPr lang="ru-RU" sz="2400" dirty="0">
              <a:solidFill>
                <a:srgbClr val="C00000"/>
              </a:solidFill>
            </a:endParaRPr>
          </a:p>
        </p:txBody>
      </p:sp>
      <p:pic>
        <p:nvPicPr>
          <p:cNvPr id="6" name="Рисунок 5" descr="7038a8dda91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928934"/>
            <a:ext cx="4214842" cy="2778126"/>
          </a:xfrm>
          <a:prstGeom prst="rect">
            <a:avLst/>
          </a:prstGeom>
        </p:spPr>
      </p:pic>
      <p:pic>
        <p:nvPicPr>
          <p:cNvPr id="7" name="Рисунок 6" descr="yandsear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4876" y="3143248"/>
            <a:ext cx="4286280" cy="2039459"/>
          </a:xfrm>
          <a:prstGeom prst="rect">
            <a:avLst/>
          </a:prstGeom>
        </p:spPr>
      </p:pic>
    </p:spTree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415</TotalTime>
  <Words>809</Words>
  <Application>Microsoft Office PowerPoint</Application>
  <PresentationFormat>Экран (4:3)</PresentationFormat>
  <Paragraphs>93</Paragraphs>
  <Slides>24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Трек</vt:lpstr>
      <vt:lpstr>Точечный рисунок</vt:lpstr>
      <vt:lpstr>Муниципальное бюджетное образовательное учреждение средняя общеобразовательная школа № 2 р.п. Тумботино         Павловского района Нижегородской области  Архимедова сила и человек на воде</vt:lpstr>
      <vt:lpstr>      Цель работы:исследование архимедовой силы, выяснение того, как она влияет на человека в воде. </vt:lpstr>
      <vt:lpstr>Немного об Архимеде</vt:lpstr>
      <vt:lpstr>Закон Архимеда</vt:lpstr>
      <vt:lpstr>Причины возникновения выталкивающей силы</vt:lpstr>
      <vt:lpstr>Презентация PowerPoint</vt:lpstr>
      <vt:lpstr>    Условия плавания тел</vt:lpstr>
      <vt:lpstr> Эти условия можно сформулировать для сплошных тел и по плотности тела относительно плотности жидкости:</vt:lpstr>
      <vt:lpstr>                  Это интересно</vt:lpstr>
      <vt:lpstr>                       Исследовательская работа  Микроисследования от чего зависит и от чего не зависит архимедова сила</vt:lpstr>
      <vt:lpstr> Как зависит архимедова сила от объема тела</vt:lpstr>
      <vt:lpstr>Как зависит архимедова сила от массы тела</vt:lpstr>
      <vt:lpstr>Как зависит архимедова сила от плотности жидкости</vt:lpstr>
      <vt:lpstr>Как зависит архимедова сила от глубины погружения</vt:lpstr>
      <vt:lpstr>Как зависит архимедова сила от формы и плотности тела</vt:lpstr>
      <vt:lpstr>    Вывод: Архимедова сила</vt:lpstr>
      <vt:lpstr>                 Исследовательская работа           Определение плотности моего тела</vt:lpstr>
      <vt:lpstr>   вывод</vt:lpstr>
      <vt:lpstr>Презентация PowerPoint</vt:lpstr>
      <vt:lpstr>     Условия плавания человека  </vt:lpstr>
      <vt:lpstr>Выявление количества учеников не умеющих плавать</vt:lpstr>
      <vt:lpstr>Спасение утопающего - дело рук самого утопающего</vt:lpstr>
      <vt:lpstr>Вывод</vt:lpstr>
      <vt:lpstr>                   Заключение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образовательное учреждение средняя общеобразовательная школа № 2 р. п. Тумботино Павловского района Нижегородской области </dc:title>
  <cp:lastModifiedBy>Дмитрий</cp:lastModifiedBy>
  <cp:revision>46</cp:revision>
  <dcterms:modified xsi:type="dcterms:W3CDTF">2013-02-06T17:56:18Z</dcterms:modified>
</cp:coreProperties>
</file>